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ACD"/>
    <a:srgbClr val="B1D1DB"/>
    <a:srgbClr val="115F73"/>
    <a:srgbClr val="4E7A9A"/>
    <a:srgbClr val="2C3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F681-D415-4A1C-9720-C9F6BEA4B3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870906-5DC0-4DC4-ABF3-4B4F6C41E4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6E1CC9-E322-448E-9CE0-8C3524B4DC4A}"/>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426C13FF-D23D-4988-8B38-490BFBD59B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92E8CA-E28C-4735-B6E8-E6063269D6BD}"/>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2277005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C202-FACC-4D87-9886-11CAE4827C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73EEC6-BC4A-45EA-987C-14FC59D201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D1E0C8-0405-47DF-A1DB-B80AC4EAC94C}"/>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DD8B8312-BD7A-4536-AAF1-DA62655C32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552F36-0C4D-45C5-B1D9-9A0B0040CA49}"/>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335577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9ACA5-2E4D-429F-8A3E-AED24E8989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85AFE7-AFC3-4050-9F3E-233B1FD4BF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D49FA2-C748-4D80-9719-1D6702613990}"/>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5FB1EC8F-31EC-4612-8359-36E633648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661F33-DBEB-47FC-9C96-94CB9E4E339A}"/>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153749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6EAC-6DBA-42DD-8BC9-A8A75A3026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2E6073-3186-435C-B76A-2554AA957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28971-7401-4B33-B7E3-1844216BFE2A}"/>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AFEC66D8-4237-4024-B4A7-D08F0E9369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2A7198-511A-4F0A-959A-F4C34D936015}"/>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276454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6694-08D3-491F-B57C-EECFB8C5BE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514F19-4F7B-4C2F-A1AF-600CFB52E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44E87B-10FB-4F56-A26F-63FE92A2594C}"/>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D0B63F5E-6CCA-4EDB-9BD5-875A71EFBF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D4593-3FC2-4A65-9855-B4D20F7F95A1}"/>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392548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3D58-A845-4DFC-A475-019E92EF93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8FEC87-C271-48E0-82A1-60ADAA753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63541F-1341-4621-8D16-305749306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667228-FE70-44E2-96C3-AC6846277E85}"/>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6" name="Footer Placeholder 5">
            <a:extLst>
              <a:ext uri="{FF2B5EF4-FFF2-40B4-BE49-F238E27FC236}">
                <a16:creationId xmlns:a16="http://schemas.microsoft.com/office/drawing/2014/main" id="{9BBE365A-FF7D-4B90-B0A9-D35A66DBDC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C2C19B-7E35-4E46-8A50-942A90A87DD1}"/>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4147645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814E-B8EF-41E4-B3CA-812F8F3C62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1E7876-88B9-404B-8293-E196B265B2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DBC99-F224-4F51-9FC3-D4A4FC748E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2EBFCD-B736-4321-9E85-7637EAF75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5BFE7C-B3F1-455F-86C6-5E7CDA8EDA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537556-9641-48D6-9B7A-DD03672EB743}"/>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8" name="Footer Placeholder 7">
            <a:extLst>
              <a:ext uri="{FF2B5EF4-FFF2-40B4-BE49-F238E27FC236}">
                <a16:creationId xmlns:a16="http://schemas.microsoft.com/office/drawing/2014/main" id="{AE19E9EB-D4B5-4C73-8CA0-1E1D26DDC0C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AD0F94-5536-4DDA-91BA-827049C02C97}"/>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455074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3A788-5035-4C2C-9933-284BB67ACC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7947AF-C18D-4BD5-8994-B05E2DC15CEF}"/>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4" name="Footer Placeholder 3">
            <a:extLst>
              <a:ext uri="{FF2B5EF4-FFF2-40B4-BE49-F238E27FC236}">
                <a16:creationId xmlns:a16="http://schemas.microsoft.com/office/drawing/2014/main" id="{1295CB19-AA9C-4345-9679-6DD0923C70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8D6F96-B525-4DFD-8CB3-598E19F8CE4A}"/>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422262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490BA-9963-4BC9-99D3-0C3D4FAD0B75}"/>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3" name="Footer Placeholder 2">
            <a:extLst>
              <a:ext uri="{FF2B5EF4-FFF2-40B4-BE49-F238E27FC236}">
                <a16:creationId xmlns:a16="http://schemas.microsoft.com/office/drawing/2014/main" id="{7064FB73-CD70-46E2-BB18-EF641CDE64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FC37AB-9384-4664-B54B-C0C58789410F}"/>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219328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BA60-0C84-4DAA-9283-FD75EB8AD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DD90AA-6D6F-43A1-9C06-212128084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A91627-3501-4F65-AB6E-FFB83C0F6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74BF6-07B1-40C3-BB6A-8308D5834BB8}"/>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6" name="Footer Placeholder 5">
            <a:extLst>
              <a:ext uri="{FF2B5EF4-FFF2-40B4-BE49-F238E27FC236}">
                <a16:creationId xmlns:a16="http://schemas.microsoft.com/office/drawing/2014/main" id="{35984142-794E-404A-A029-49233BCF5E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1BB624-1F3C-4878-BF37-D5A80299EC30}"/>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244484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0C7B-37DE-4F7A-A9EA-4B74E7FA7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5B6A6B-D7A1-4644-833E-76668E75C4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750FF0-CEB9-4B91-AD3F-2A767BEB5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55CF3D-7F36-44C2-AC8D-7B454FC94454}"/>
              </a:ext>
            </a:extLst>
          </p:cNvPr>
          <p:cNvSpPr>
            <a:spLocks noGrp="1"/>
          </p:cNvSpPr>
          <p:nvPr>
            <p:ph type="dt" sz="half" idx="10"/>
          </p:nvPr>
        </p:nvSpPr>
        <p:spPr/>
        <p:txBody>
          <a:bodyPr/>
          <a:lstStyle/>
          <a:p>
            <a:fld id="{626C16CF-AC83-4C05-9497-6B4EA377DABA}" type="datetimeFigureOut">
              <a:rPr lang="en-IN" smtClean="0"/>
              <a:t>20-02-2025</a:t>
            </a:fld>
            <a:endParaRPr lang="en-IN"/>
          </a:p>
        </p:txBody>
      </p:sp>
      <p:sp>
        <p:nvSpPr>
          <p:cNvPr id="6" name="Footer Placeholder 5">
            <a:extLst>
              <a:ext uri="{FF2B5EF4-FFF2-40B4-BE49-F238E27FC236}">
                <a16:creationId xmlns:a16="http://schemas.microsoft.com/office/drawing/2014/main" id="{F3DA566E-555C-49CA-A8C0-52E22E75AC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6FCAE5-7C63-4E6A-B763-1DA961E34D2C}"/>
              </a:ext>
            </a:extLst>
          </p:cNvPr>
          <p:cNvSpPr>
            <a:spLocks noGrp="1"/>
          </p:cNvSpPr>
          <p:nvPr>
            <p:ph type="sldNum" sz="quarter" idx="12"/>
          </p:nvPr>
        </p:nvSpPr>
        <p:spPr/>
        <p:txBody>
          <a:bodyPr/>
          <a:lstStyle/>
          <a:p>
            <a:fld id="{E8A7D5DB-226F-4024-A88B-341BA3076293}" type="slidenum">
              <a:rPr lang="en-IN" smtClean="0"/>
              <a:t>‹#›</a:t>
            </a:fld>
            <a:endParaRPr lang="en-IN"/>
          </a:p>
        </p:txBody>
      </p:sp>
    </p:spTree>
    <p:extLst>
      <p:ext uri="{BB962C8B-B14F-4D97-AF65-F5344CB8AC3E}">
        <p14:creationId xmlns:p14="http://schemas.microsoft.com/office/powerpoint/2010/main" val="3545934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71EE2-AB5A-4C8D-B0E1-46B4AF919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E25124-59E5-4A0B-A68C-705603C46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A5DCF8-FF92-4EED-8CEE-4DC8CC913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C16CF-AC83-4C05-9497-6B4EA377DABA}" type="datetimeFigureOut">
              <a:rPr lang="en-IN" smtClean="0"/>
              <a:t>20-02-2025</a:t>
            </a:fld>
            <a:endParaRPr lang="en-IN"/>
          </a:p>
        </p:txBody>
      </p:sp>
      <p:sp>
        <p:nvSpPr>
          <p:cNvPr id="5" name="Footer Placeholder 4">
            <a:extLst>
              <a:ext uri="{FF2B5EF4-FFF2-40B4-BE49-F238E27FC236}">
                <a16:creationId xmlns:a16="http://schemas.microsoft.com/office/drawing/2014/main" id="{E3DBCBBB-478E-4675-A98F-AC45C0D8A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04FDD8-3578-4DFD-B57F-ABBD5B7F8B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7D5DB-226F-4024-A88B-341BA3076293}" type="slidenum">
              <a:rPr lang="en-IN" smtClean="0"/>
              <a:t>‹#›</a:t>
            </a:fld>
            <a:endParaRPr lang="en-IN"/>
          </a:p>
        </p:txBody>
      </p:sp>
    </p:spTree>
    <p:extLst>
      <p:ext uri="{BB962C8B-B14F-4D97-AF65-F5344CB8AC3E}">
        <p14:creationId xmlns:p14="http://schemas.microsoft.com/office/powerpoint/2010/main" val="1761218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www.linkedin.com/in/vsumitwork"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00ED3F-DCF6-4940-BC21-A0EBD6745F10}"/>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p:blipFill>
        <p:spPr>
          <a:xfrm>
            <a:off x="5961794" y="288235"/>
            <a:ext cx="6117664" cy="6281530"/>
          </a:xfrm>
          <a:prstGeom prst="rect">
            <a:avLst/>
          </a:prstGeom>
          <a:effectLst>
            <a:outerShdw blurRad="50800" dir="5580000" sx="102000" sy="102000" algn="ctr" rotWithShape="0">
              <a:srgbClr val="B1D1DB"/>
            </a:outerShdw>
          </a:effectLst>
        </p:spPr>
      </p:pic>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887897" y="1081260"/>
            <a:ext cx="5073898" cy="1844820"/>
          </a:xfrm>
          <a:noFill/>
          <a:ln>
            <a:noFill/>
          </a:ln>
        </p:spPr>
        <p:txBody>
          <a:bodyPr>
            <a:noAutofit/>
          </a:bodyPr>
          <a:lstStyle/>
          <a:p>
            <a:pPr algn="l"/>
            <a: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Breathe Life Into Data: </a:t>
            </a:r>
            <a:b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br>
            <a: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Unveiling Lung Cancer Insights</a:t>
            </a:r>
            <a:endParaRPr lang="en-IN"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887896" y="3725517"/>
            <a:ext cx="5186439" cy="1712085"/>
          </a:xfrm>
          <a:ln>
            <a:noFill/>
          </a:ln>
        </p:spPr>
        <p:txBody>
          <a:bodyPr>
            <a:normAutofit/>
          </a:bodyPr>
          <a:lstStyle/>
          <a:p>
            <a:pPr algn="just"/>
            <a:r>
              <a:rPr lang="en-IN" sz="2000" b="1" u="sng" dirty="0">
                <a:solidFill>
                  <a:srgbClr val="B1D1DB"/>
                </a:solidFill>
              </a:rPr>
              <a:t>Name</a:t>
            </a:r>
            <a:r>
              <a:rPr lang="en-IN" sz="2000" b="1" dirty="0">
                <a:solidFill>
                  <a:srgbClr val="B1D1DB"/>
                </a:solidFill>
              </a:rPr>
              <a:t>: </a:t>
            </a:r>
            <a:r>
              <a:rPr lang="en-IN" b="1" dirty="0">
                <a:solidFill>
                  <a:srgbClr val="B1D1DB"/>
                </a:solidFill>
              </a:rPr>
              <a:t>			</a:t>
            </a:r>
            <a:r>
              <a:rPr lang="en-US" b="1" dirty="0">
                <a:solidFill>
                  <a:srgbClr val="B1D1DB"/>
                </a:solidFill>
              </a:rPr>
              <a:t>Sumit Verma</a:t>
            </a:r>
          </a:p>
          <a:p>
            <a:pPr algn="just"/>
            <a:r>
              <a:rPr lang="en-IN" sz="2000" b="1" u="sng" dirty="0">
                <a:solidFill>
                  <a:srgbClr val="B1D1DB"/>
                </a:solidFill>
              </a:rPr>
              <a:t>Submission Date</a:t>
            </a:r>
            <a:r>
              <a:rPr lang="en-IN" sz="2000" b="1" dirty="0">
                <a:solidFill>
                  <a:srgbClr val="B1D1DB"/>
                </a:solidFill>
              </a:rPr>
              <a:t>: 	</a:t>
            </a:r>
            <a:r>
              <a:rPr lang="en-US" b="1" dirty="0">
                <a:solidFill>
                  <a:srgbClr val="B1D1DB"/>
                </a:solidFill>
              </a:rPr>
              <a:t>20-02-2025</a:t>
            </a:r>
          </a:p>
          <a:p>
            <a:pPr algn="just"/>
            <a:r>
              <a:rPr lang="en-US" sz="2000" b="1" u="sng" dirty="0">
                <a:solidFill>
                  <a:srgbClr val="B1D1DB"/>
                </a:solidFill>
              </a:rPr>
              <a:t>Tools Used</a:t>
            </a:r>
            <a:r>
              <a:rPr lang="en-US" b="1" dirty="0">
                <a:solidFill>
                  <a:srgbClr val="B1D1DB"/>
                </a:solidFill>
              </a:rPr>
              <a:t>: 		SSMS, Power BI</a:t>
            </a:r>
            <a:endParaRPr lang="en-IN" b="1" dirty="0">
              <a:solidFill>
                <a:srgbClr val="B1D1DB"/>
              </a:solidFill>
            </a:endParaRPr>
          </a:p>
        </p:txBody>
      </p:sp>
    </p:spTree>
    <p:extLst>
      <p:ext uri="{BB962C8B-B14F-4D97-AF65-F5344CB8AC3E}">
        <p14:creationId xmlns:p14="http://schemas.microsoft.com/office/powerpoint/2010/main" val="228202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Gender, COUNT(*) as </a:t>
            </a:r>
            <a:r>
              <a:rPr lang="en-US" sz="2000" dirty="0" err="1">
                <a:solidFill>
                  <a:srgbClr val="B1D1DB"/>
                </a:solidFill>
                <a:effectLst>
                  <a:outerShdw blurRad="38100" dist="38100" dir="2700000" algn="tl">
                    <a:srgbClr val="000000">
                      <a:alpha val="43137"/>
                    </a:srgbClr>
                  </a:outerShdw>
                </a:effectLst>
              </a:rPr>
              <a:t>Cancer_Cases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Gender</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853909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7.   Count the number of people diagnosed with lung cancer by gender.</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842CA1CD-1D22-41D7-85FA-D2AD53004D84}"/>
              </a:ext>
            </a:extLst>
          </p:cNvPr>
          <p:cNvPicPr>
            <a:picLocks noChangeAspect="1"/>
          </p:cNvPicPr>
          <p:nvPr/>
        </p:nvPicPr>
        <p:blipFill>
          <a:blip r:embed="rId2"/>
          <a:stretch>
            <a:fillRect/>
          </a:stretch>
        </p:blipFill>
        <p:spPr>
          <a:xfrm>
            <a:off x="3807373" y="4294029"/>
            <a:ext cx="4539739" cy="1790674"/>
          </a:xfrm>
          <a:prstGeom prst="rect">
            <a:avLst/>
          </a:prstGeom>
        </p:spPr>
      </p:pic>
    </p:spTree>
    <p:extLst>
      <p:ext uri="{BB962C8B-B14F-4D97-AF65-F5344CB8AC3E}">
        <p14:creationId xmlns:p14="http://schemas.microsoft.com/office/powerpoint/2010/main" val="1037569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a:t>
            </a: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Age &gt; 60 </a:t>
            </a:r>
          </a:p>
          <a:p>
            <a:pPr algn="just"/>
            <a:r>
              <a:rPr lang="en-US" sz="2000" dirty="0">
                <a:solidFill>
                  <a:srgbClr val="B1D1DB"/>
                </a:solidFill>
                <a:effectLst>
                  <a:outerShdw blurRad="38100" dist="38100" dir="2700000" algn="tl">
                    <a:srgbClr val="000000">
                      <a:alpha val="43137"/>
                    </a:srgbClr>
                  </a:outerShdw>
                </a:effectLst>
              </a:rPr>
              <a:t>AND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8.   Retrieve records of individuals older than 60 who are diagnosed with lung cancer.</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BBA2F8FF-4AB9-42C8-A102-F6DC5C4AD869}"/>
              </a:ext>
            </a:extLst>
          </p:cNvPr>
          <p:cNvPicPr>
            <a:picLocks noChangeAspect="1"/>
          </p:cNvPicPr>
          <p:nvPr/>
        </p:nvPicPr>
        <p:blipFill>
          <a:blip r:embed="rId2"/>
          <a:stretch>
            <a:fillRect/>
          </a:stretch>
        </p:blipFill>
        <p:spPr>
          <a:xfrm>
            <a:off x="211015" y="4318783"/>
            <a:ext cx="11794760" cy="2103332"/>
          </a:xfrm>
          <a:prstGeom prst="rect">
            <a:avLst/>
          </a:prstGeom>
        </p:spPr>
      </p:pic>
    </p:spTree>
    <p:extLst>
      <p:ext uri="{BB962C8B-B14F-4D97-AF65-F5344CB8AC3E}">
        <p14:creationId xmlns:p14="http://schemas.microsoft.com/office/powerpoint/2010/main" val="82562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fontScale="92500" lnSpcReduction="10000"/>
          </a:bodyPr>
          <a:lstStyle/>
          <a:p>
            <a:pPr algn="just"/>
            <a:r>
              <a:rPr lang="en-US" sz="2000" dirty="0">
                <a:solidFill>
                  <a:srgbClr val="B1D1DB"/>
                </a:solidFill>
                <a:effectLst>
                  <a:outerShdw blurRad="38100" dist="38100" dir="2700000" algn="tl">
                    <a:srgbClr val="000000">
                      <a:alpha val="43137"/>
                    </a:srgbClr>
                  </a:outerShdw>
                </a:effectLst>
              </a:rPr>
              <a:t>SELECT </a:t>
            </a:r>
          </a:p>
          <a:p>
            <a:pPr algn="just"/>
            <a:r>
              <a:rPr lang="en-US" sz="2000" dirty="0">
                <a:solidFill>
                  <a:srgbClr val="B1D1DB"/>
                </a:solidFill>
                <a:effectLst>
                  <a:outerShdw blurRad="38100" dist="38100" dir="2700000" algn="tl">
                    <a:srgbClr val="000000">
                      <a:alpha val="43137"/>
                    </a:srgbClr>
                  </a:outerShdw>
                </a:effectLst>
              </a:rPr>
              <a:t>    (SUM(CASE WHEN Smoker = 'Yes' AND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 THEN 1 ELSE 0 END) * 100.0 / COUNT(*)) AS </a:t>
            </a:r>
            <a:r>
              <a:rPr lang="en-US" sz="2000" dirty="0" err="1">
                <a:solidFill>
                  <a:srgbClr val="B1D1DB"/>
                </a:solidFill>
                <a:effectLst>
                  <a:outerShdw blurRad="38100" dist="38100" dir="2700000" algn="tl">
                    <a:srgbClr val="000000">
                      <a:alpha val="43137"/>
                    </a:srgbClr>
                  </a:outerShdw>
                </a:effectLst>
              </a:rPr>
              <a:t>Smoker_Cancer_Percentage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r>
              <a:rPr lang="en-US" sz="2000" dirty="0">
                <a:solidFill>
                  <a:srgbClr val="B1D1DB"/>
                </a:solidFill>
                <a:effectLst>
                  <a:outerShdw blurRad="38100" dist="38100" dir="2700000" algn="tl">
                    <a:srgbClr val="000000">
                      <a:alpha val="43137"/>
                    </a:srgbClr>
                  </a:outerShdw>
                </a:effectLst>
              </a:rPr>
              <a:t>;</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1.   Find the percentage of smokers who developed lung cancer.</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E08DAE0E-0ED8-4AB3-A6D8-937AEA2784EF}"/>
              </a:ext>
            </a:extLst>
          </p:cNvPr>
          <p:cNvPicPr>
            <a:picLocks noChangeAspect="1"/>
          </p:cNvPicPr>
          <p:nvPr/>
        </p:nvPicPr>
        <p:blipFill>
          <a:blip r:embed="rId2"/>
          <a:stretch>
            <a:fillRect/>
          </a:stretch>
        </p:blipFill>
        <p:spPr>
          <a:xfrm>
            <a:off x="2614619" y="4604591"/>
            <a:ext cx="5743560" cy="1442328"/>
          </a:xfrm>
          <a:prstGeom prst="rect">
            <a:avLst/>
          </a:prstGeom>
        </p:spPr>
      </p:pic>
    </p:spTree>
    <p:extLst>
      <p:ext uri="{BB962C8B-B14F-4D97-AF65-F5344CB8AC3E}">
        <p14:creationId xmlns:p14="http://schemas.microsoft.com/office/powerpoint/2010/main" val="172869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Cancer_Stage</a:t>
            </a:r>
            <a:r>
              <a:rPr lang="en-US" sz="2000" dirty="0">
                <a:solidFill>
                  <a:srgbClr val="B1D1DB"/>
                </a:solidFill>
                <a:effectLst>
                  <a:outerShdw blurRad="38100" dist="38100" dir="2700000" algn="tl">
                    <a:srgbClr val="000000">
                      <a:alpha val="43137"/>
                    </a:srgbClr>
                  </a:outerShdw>
                </a:effectLst>
              </a:rPr>
              <a:t>, AVG(</a:t>
            </a:r>
            <a:r>
              <a:rPr lang="en-US" sz="2000" dirty="0" err="1">
                <a:solidFill>
                  <a:srgbClr val="B1D1DB"/>
                </a:solidFill>
                <a:effectLst>
                  <a:outerShdw blurRad="38100" dist="38100" dir="2700000" algn="tl">
                    <a:srgbClr val="000000">
                      <a:alpha val="43137"/>
                    </a:srgbClr>
                  </a:outerShdw>
                </a:effectLst>
              </a:rPr>
              <a:t>Survival_Years</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Avg_Survival_Years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Cancer_Stage</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2.   Calculate the average survival years based on cancer stages.</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2D3714D7-8BEF-4445-BD3C-6386AB354FAA}"/>
              </a:ext>
            </a:extLst>
          </p:cNvPr>
          <p:cNvPicPr>
            <a:picLocks noChangeAspect="1"/>
          </p:cNvPicPr>
          <p:nvPr/>
        </p:nvPicPr>
        <p:blipFill>
          <a:blip r:embed="rId2"/>
          <a:stretch>
            <a:fillRect/>
          </a:stretch>
        </p:blipFill>
        <p:spPr>
          <a:xfrm>
            <a:off x="3357842" y="4085669"/>
            <a:ext cx="4257113" cy="2207393"/>
          </a:xfrm>
          <a:prstGeom prst="rect">
            <a:avLst/>
          </a:prstGeom>
        </p:spPr>
      </p:pic>
    </p:spTree>
    <p:extLst>
      <p:ext uri="{BB962C8B-B14F-4D97-AF65-F5344CB8AC3E}">
        <p14:creationId xmlns:p14="http://schemas.microsoft.com/office/powerpoint/2010/main" val="2889160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Passive_Smoker</a:t>
            </a:r>
            <a:r>
              <a:rPr lang="en-US" sz="2000" dirty="0">
                <a:solidFill>
                  <a:srgbClr val="B1D1DB"/>
                </a:solidFill>
                <a:effectLst>
                  <a:outerShdw blurRad="38100" dist="38100" dir="2700000" algn="tl">
                    <a:srgbClr val="000000">
                      <a:alpha val="43137"/>
                    </a:srgbClr>
                  </a:outerShdw>
                </a:effectLst>
              </a:rPr>
              <a:t>, COUNT(*) as </a:t>
            </a:r>
            <a:r>
              <a:rPr lang="en-US" sz="2000" dirty="0" err="1">
                <a:solidFill>
                  <a:srgbClr val="B1D1DB"/>
                </a:solidFill>
                <a:effectLst>
                  <a:outerShdw blurRad="38100" dist="38100" dir="2700000" algn="tl">
                    <a:srgbClr val="000000">
                      <a:alpha val="43137"/>
                    </a:srgbClr>
                  </a:outerShdw>
                </a:effectLst>
              </a:rPr>
              <a:t>Cancer_Cases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Passive_Smoker</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3.   Count the number of lung cancer patients based on passive smoking.</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20244EEB-3E67-4DAA-9F95-E00198B2D19B}"/>
              </a:ext>
            </a:extLst>
          </p:cNvPr>
          <p:cNvPicPr>
            <a:picLocks noChangeAspect="1"/>
          </p:cNvPicPr>
          <p:nvPr/>
        </p:nvPicPr>
        <p:blipFill>
          <a:blip r:embed="rId2"/>
          <a:stretch>
            <a:fillRect/>
          </a:stretch>
        </p:blipFill>
        <p:spPr>
          <a:xfrm>
            <a:off x="2815603" y="4291425"/>
            <a:ext cx="5341592" cy="1795881"/>
          </a:xfrm>
          <a:prstGeom prst="rect">
            <a:avLst/>
          </a:prstGeom>
        </p:spPr>
      </p:pic>
    </p:spTree>
    <p:extLst>
      <p:ext uri="{BB962C8B-B14F-4D97-AF65-F5344CB8AC3E}">
        <p14:creationId xmlns:p14="http://schemas.microsoft.com/office/powerpoint/2010/main" val="1265408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Country, MAX(</a:t>
            </a:r>
            <a:r>
              <a:rPr lang="en-US" sz="2000" dirty="0" err="1">
                <a:solidFill>
                  <a:srgbClr val="B1D1DB"/>
                </a:solidFill>
                <a:effectLst>
                  <a:outerShdw blurRad="38100" dist="38100" dir="2700000" algn="tl">
                    <a:srgbClr val="000000">
                      <a:alpha val="43137"/>
                    </a:srgbClr>
                  </a:outerShdw>
                </a:effectLst>
              </a:rPr>
              <a:t>Lung_Cancer_Prevalence_Rate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Max_Prevalence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Country</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4.   Find the country with the highest lung cancer prevalence rate.</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ABFA6F10-EEE7-461F-8EAE-A4720275F107}"/>
              </a:ext>
            </a:extLst>
          </p:cNvPr>
          <p:cNvPicPr>
            <a:picLocks noChangeAspect="1"/>
          </p:cNvPicPr>
          <p:nvPr/>
        </p:nvPicPr>
        <p:blipFill>
          <a:blip r:embed="rId2"/>
          <a:stretch>
            <a:fillRect/>
          </a:stretch>
        </p:blipFill>
        <p:spPr>
          <a:xfrm>
            <a:off x="3964716" y="3428093"/>
            <a:ext cx="3043366" cy="3102176"/>
          </a:xfrm>
          <a:prstGeom prst="rect">
            <a:avLst/>
          </a:prstGeom>
        </p:spPr>
      </p:pic>
    </p:spTree>
    <p:extLst>
      <p:ext uri="{BB962C8B-B14F-4D97-AF65-F5344CB8AC3E}">
        <p14:creationId xmlns:p14="http://schemas.microsoft.com/office/powerpoint/2010/main" val="1073115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659418"/>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Years_of_Smoking</a:t>
            </a:r>
            <a:r>
              <a:rPr lang="en-US" sz="2000" dirty="0">
                <a:solidFill>
                  <a:srgbClr val="B1D1DB"/>
                </a:solidFill>
                <a:effectLst>
                  <a:outerShdw blurRad="38100" dist="38100" dir="2700000" algn="tl">
                    <a:srgbClr val="000000">
                      <a:alpha val="43137"/>
                    </a:srgbClr>
                  </a:outerShdw>
                </a:effectLst>
              </a:rPr>
              <a:t>, COUNT(*) as </a:t>
            </a:r>
            <a:r>
              <a:rPr lang="en-US" sz="2000" dirty="0" err="1">
                <a:solidFill>
                  <a:srgbClr val="B1D1DB"/>
                </a:solidFill>
                <a:effectLst>
                  <a:outerShdw blurRad="38100" dist="38100" dir="2700000" algn="tl">
                    <a:srgbClr val="000000">
                      <a:alpha val="43137"/>
                    </a:srgbClr>
                  </a:outerShdw>
                </a:effectLst>
              </a:rPr>
              <a:t>Cancer_Cases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Years_of_Smoking</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Years_of_Smoking</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5.   Identify the smoking years' impact on lung cancer.</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A16C30F4-136F-4BC7-A4D2-267D24DE0CA0}"/>
              </a:ext>
            </a:extLst>
          </p:cNvPr>
          <p:cNvPicPr>
            <a:picLocks noChangeAspect="1"/>
          </p:cNvPicPr>
          <p:nvPr/>
        </p:nvPicPr>
        <p:blipFill>
          <a:blip r:embed="rId2"/>
          <a:stretch>
            <a:fillRect/>
          </a:stretch>
        </p:blipFill>
        <p:spPr>
          <a:xfrm>
            <a:off x="6491203" y="2681008"/>
            <a:ext cx="3876685" cy="3679565"/>
          </a:xfrm>
          <a:prstGeom prst="rect">
            <a:avLst/>
          </a:prstGeom>
        </p:spPr>
      </p:pic>
    </p:spTree>
    <p:extLst>
      <p:ext uri="{BB962C8B-B14F-4D97-AF65-F5344CB8AC3E}">
        <p14:creationId xmlns:p14="http://schemas.microsoft.com/office/powerpoint/2010/main" val="163557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659418"/>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Early_Detection</a:t>
            </a:r>
            <a:r>
              <a:rPr lang="en-US" sz="2000" dirty="0">
                <a:solidFill>
                  <a:srgbClr val="B1D1DB"/>
                </a:solidFill>
                <a:effectLst>
                  <a:outerShdw blurRad="38100" dist="38100" dir="2700000" algn="tl">
                    <a:srgbClr val="000000">
                      <a:alpha val="43137"/>
                    </a:srgbClr>
                  </a:outerShdw>
                </a:effectLst>
              </a:rPr>
              <a:t>, AVG(</a:t>
            </a:r>
            <a:r>
              <a:rPr lang="en-US" sz="2000" dirty="0" err="1">
                <a:solidFill>
                  <a:srgbClr val="B1D1DB"/>
                </a:solidFill>
                <a:effectLst>
                  <a:outerShdw blurRad="38100" dist="38100" dir="2700000" algn="tl">
                    <a:srgbClr val="000000">
                      <a:alpha val="43137"/>
                    </a:srgbClr>
                  </a:outerShdw>
                </a:effectLst>
              </a:rPr>
              <a:t>Mortality_Rate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Avg_Mortality_Rate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Early_Detection</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6.   Determine the mortality rate for patients with and without early detection.</a:t>
            </a:r>
          </a:p>
        </p:txBody>
      </p:sp>
      <p:pic>
        <p:nvPicPr>
          <p:cNvPr id="5" name="Picture 4">
            <a:extLst>
              <a:ext uri="{FF2B5EF4-FFF2-40B4-BE49-F238E27FC236}">
                <a16:creationId xmlns:a16="http://schemas.microsoft.com/office/drawing/2014/main" id="{D5E5AC06-C7EB-42A9-8B7D-B64BB3C8346A}"/>
              </a:ext>
            </a:extLst>
          </p:cNvPr>
          <p:cNvPicPr>
            <a:picLocks noChangeAspect="1"/>
          </p:cNvPicPr>
          <p:nvPr/>
        </p:nvPicPr>
        <p:blipFill>
          <a:blip r:embed="rId2"/>
          <a:stretch>
            <a:fillRect/>
          </a:stretch>
        </p:blipFill>
        <p:spPr>
          <a:xfrm>
            <a:off x="3097986" y="4332168"/>
            <a:ext cx="5996027" cy="1659418"/>
          </a:xfrm>
          <a:prstGeom prst="rect">
            <a:avLst/>
          </a:prstGeom>
        </p:spPr>
      </p:pic>
    </p:spTree>
    <p:extLst>
      <p:ext uri="{BB962C8B-B14F-4D97-AF65-F5344CB8AC3E}">
        <p14:creationId xmlns:p14="http://schemas.microsoft.com/office/powerpoint/2010/main" val="232799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532809"/>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Developed_or_Developing</a:t>
            </a:r>
            <a:r>
              <a:rPr lang="en-US" sz="2000" dirty="0">
                <a:solidFill>
                  <a:srgbClr val="B1D1DB"/>
                </a:solidFill>
                <a:effectLst>
                  <a:outerShdw blurRad="38100" dist="38100" dir="2700000" algn="tl">
                    <a:srgbClr val="000000">
                      <a:alpha val="43137"/>
                    </a:srgbClr>
                  </a:outerShdw>
                </a:effectLst>
              </a:rPr>
              <a:t>, AVG(</a:t>
            </a:r>
            <a:r>
              <a:rPr lang="en-US" sz="2000" dirty="0" err="1">
                <a:solidFill>
                  <a:srgbClr val="B1D1DB"/>
                </a:solidFill>
                <a:effectLst>
                  <a:outerShdw blurRad="38100" dist="38100" dir="2700000" algn="tl">
                    <a:srgbClr val="000000">
                      <a:alpha val="43137"/>
                    </a:srgbClr>
                  </a:outerShdw>
                </a:effectLst>
              </a:rPr>
              <a:t>Lung_Cancer_Prevalence_Rate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Avg_Prevalence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Developed_or_Developing</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Intermediate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7.   Group the lung cancer prevalence rate by developed vs. developing countries.</a:t>
            </a:r>
          </a:p>
        </p:txBody>
      </p:sp>
      <p:pic>
        <p:nvPicPr>
          <p:cNvPr id="7" name="Picture 6">
            <a:extLst>
              <a:ext uri="{FF2B5EF4-FFF2-40B4-BE49-F238E27FC236}">
                <a16:creationId xmlns:a16="http://schemas.microsoft.com/office/drawing/2014/main" id="{016AFFB7-0D8C-497A-BDA5-5141DB9E986D}"/>
              </a:ext>
            </a:extLst>
          </p:cNvPr>
          <p:cNvPicPr>
            <a:picLocks noChangeAspect="1"/>
          </p:cNvPicPr>
          <p:nvPr/>
        </p:nvPicPr>
        <p:blipFill>
          <a:blip r:embed="rId2"/>
          <a:stretch>
            <a:fillRect/>
          </a:stretch>
        </p:blipFill>
        <p:spPr>
          <a:xfrm>
            <a:off x="3210549" y="4253670"/>
            <a:ext cx="5733387" cy="1331626"/>
          </a:xfrm>
          <a:prstGeom prst="rect">
            <a:avLst/>
          </a:prstGeom>
        </p:spPr>
      </p:pic>
    </p:spTree>
    <p:extLst>
      <p:ext uri="{BB962C8B-B14F-4D97-AF65-F5344CB8AC3E}">
        <p14:creationId xmlns:p14="http://schemas.microsoft.com/office/powerpoint/2010/main" val="328259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532809"/>
          </a:xfrm>
          <a:ln>
            <a:noFill/>
          </a:ln>
        </p:spPr>
        <p:txBody>
          <a:bodyPr>
            <a:normAutofit lnSpcReduction="10000"/>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Air_Pollution_Exposure</a:t>
            </a:r>
            <a:r>
              <a:rPr lang="en-US" sz="2000" dirty="0">
                <a:solidFill>
                  <a:srgbClr val="B1D1DB"/>
                </a:solidFill>
                <a:effectLst>
                  <a:outerShdw blurRad="38100" dist="38100" dir="2700000" algn="tl">
                    <a:srgbClr val="000000">
                      <a:alpha val="43137"/>
                    </a:srgbClr>
                  </a:outerShdw>
                </a:effectLst>
              </a:rPr>
              <a:t>, AVG(</a:t>
            </a:r>
            <a:r>
              <a:rPr lang="en-US" sz="2000" dirty="0" err="1">
                <a:solidFill>
                  <a:srgbClr val="B1D1DB"/>
                </a:solidFill>
                <a:effectLst>
                  <a:outerShdw blurRad="38100" dist="38100" dir="2700000" algn="tl">
                    <a:srgbClr val="000000">
                      <a:alpha val="43137"/>
                    </a:srgbClr>
                  </a:outerShdw>
                </a:effectLst>
              </a:rPr>
              <a:t>Lung_Cancer_Prevalence_Rate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Avg_Cancer_Prevalence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Air_Pollution_Exposure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Avg_Cancer_Prevalence</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1.   Identify the correlation between lung cancer prevalence and air pollution levels.</a:t>
            </a:r>
          </a:p>
        </p:txBody>
      </p:sp>
      <p:pic>
        <p:nvPicPr>
          <p:cNvPr id="5" name="Picture 4">
            <a:extLst>
              <a:ext uri="{FF2B5EF4-FFF2-40B4-BE49-F238E27FC236}">
                <a16:creationId xmlns:a16="http://schemas.microsoft.com/office/drawing/2014/main" id="{1F9BDA9E-B4E1-44E9-AA4B-BA4B3B103E7D}"/>
              </a:ext>
            </a:extLst>
          </p:cNvPr>
          <p:cNvPicPr>
            <a:picLocks noChangeAspect="1"/>
          </p:cNvPicPr>
          <p:nvPr/>
        </p:nvPicPr>
        <p:blipFill>
          <a:blip r:embed="rId2"/>
          <a:stretch>
            <a:fillRect/>
          </a:stretch>
        </p:blipFill>
        <p:spPr>
          <a:xfrm>
            <a:off x="3061135" y="4589964"/>
            <a:ext cx="4850528" cy="1417363"/>
          </a:xfrm>
          <a:prstGeom prst="rect">
            <a:avLst/>
          </a:prstGeom>
        </p:spPr>
      </p:pic>
    </p:spTree>
    <p:extLst>
      <p:ext uri="{BB962C8B-B14F-4D97-AF65-F5344CB8AC3E}">
        <p14:creationId xmlns:p14="http://schemas.microsoft.com/office/powerpoint/2010/main" val="242577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647D54-3957-4A61-ABD4-77BFFB861BB0}"/>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17128" t="-1436" r="16000" b="1436"/>
          <a:stretch/>
        </p:blipFill>
        <p:spPr>
          <a:xfrm>
            <a:off x="0" y="0"/>
            <a:ext cx="4586069" cy="6858000"/>
          </a:xfrm>
          <a:prstGeom prst="rect">
            <a:avLst/>
          </a:prstGeom>
          <a:effectLst>
            <a:outerShdw blurRad="50800" dir="5580000" sx="102000" sy="102000" algn="ctr" rotWithShape="0">
              <a:srgbClr val="B1D1DB"/>
            </a:outerShdw>
          </a:effectLst>
        </p:spPr>
      </p:pic>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4586069" y="327731"/>
            <a:ext cx="7498080"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Problem Statement &amp; Objectives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98609" y="1294228"/>
            <a:ext cx="6879101" cy="5008098"/>
          </a:xfrm>
          <a:ln>
            <a:noFill/>
          </a:ln>
        </p:spPr>
        <p:txBody>
          <a:bodyPr>
            <a:normAutofit/>
          </a:bodyPr>
          <a:lstStyle/>
          <a:p>
            <a:pPr algn="just"/>
            <a:r>
              <a:rPr lang="en-US" sz="2000" b="1" u="sng" dirty="0">
                <a:solidFill>
                  <a:srgbClr val="B1D1DB"/>
                </a:solidFill>
              </a:rPr>
              <a:t>Problem Statement</a:t>
            </a:r>
            <a:r>
              <a:rPr lang="en-US" sz="2000" b="1" dirty="0">
                <a:solidFill>
                  <a:srgbClr val="B1D1DB"/>
                </a:solidFill>
              </a:rPr>
              <a:t>:</a:t>
            </a:r>
          </a:p>
          <a:p>
            <a:pPr algn="just"/>
            <a:r>
              <a:rPr lang="en-US" sz="2000" dirty="0">
                <a:solidFill>
                  <a:srgbClr val="B1D1DB"/>
                </a:solidFill>
                <a:effectLst>
                  <a:outerShdw blurRad="38100" dist="38100" dir="2700000" algn="tl">
                    <a:srgbClr val="000000">
                      <a:alpha val="43137"/>
                    </a:srgbClr>
                  </a:outerShdw>
                </a:effectLst>
              </a:rPr>
              <a:t>Lung cancer remains one of the deadliest diseases worldwide. The objective of this project is to analyze the given dataset to identify key risk factors, demographic patterns, and survival trends to improve early detection and treatment strategies.</a:t>
            </a:r>
          </a:p>
          <a:p>
            <a:pPr algn="just"/>
            <a:endParaRPr lang="en-US" sz="2000" dirty="0">
              <a:solidFill>
                <a:srgbClr val="B1D1DB"/>
              </a:solidFill>
            </a:endParaRPr>
          </a:p>
          <a:p>
            <a:pPr algn="just"/>
            <a:r>
              <a:rPr lang="en-US" sz="2000" b="1" u="sng" dirty="0">
                <a:solidFill>
                  <a:srgbClr val="B1D1DB"/>
                </a:solidFill>
              </a:rPr>
              <a:t>Project Objectives</a:t>
            </a:r>
            <a:r>
              <a:rPr lang="en-US" sz="2000" b="1" dirty="0">
                <a:solidFill>
                  <a:srgbClr val="B1D1DB"/>
                </a:solidFill>
              </a:rPr>
              <a:t>:</a:t>
            </a:r>
          </a:p>
          <a:p>
            <a:pPr marL="342900" indent="-342900" algn="just">
              <a:buFont typeface="Arial" panose="020B0604020202020204" pitchFamily="34" charset="0"/>
              <a:buChar char="•"/>
            </a:pPr>
            <a:r>
              <a:rPr lang="en-US" sz="2000" dirty="0">
                <a:solidFill>
                  <a:srgbClr val="B1D1DB"/>
                </a:solidFill>
                <a:effectLst>
                  <a:outerShdw blurRad="38100" dist="38100" dir="2700000" algn="tl">
                    <a:srgbClr val="000000">
                      <a:alpha val="43137"/>
                    </a:srgbClr>
                  </a:outerShdw>
                </a:effectLst>
              </a:rPr>
              <a:t>Identify the impact of smoking, air pollution, and other risk factors on lung cancer prevalence.</a:t>
            </a:r>
          </a:p>
          <a:p>
            <a:pPr marL="342900" indent="-342900" algn="just">
              <a:buFont typeface="Arial" panose="020B0604020202020204" pitchFamily="34" charset="0"/>
              <a:buChar char="•"/>
            </a:pPr>
            <a:r>
              <a:rPr lang="en-US" sz="2000" dirty="0">
                <a:solidFill>
                  <a:srgbClr val="B1D1DB"/>
                </a:solidFill>
                <a:effectLst>
                  <a:outerShdw blurRad="38100" dist="38100" dir="2700000" algn="tl">
                    <a:srgbClr val="000000">
                      <a:alpha val="43137"/>
                    </a:srgbClr>
                  </a:outerShdw>
                </a:effectLst>
              </a:rPr>
              <a:t>Analyze mortality and survival rates across different patient demographics.</a:t>
            </a:r>
          </a:p>
          <a:p>
            <a:pPr marL="342900" indent="-342900" algn="just">
              <a:buFont typeface="Arial" panose="020B0604020202020204" pitchFamily="34" charset="0"/>
              <a:buChar char="•"/>
            </a:pPr>
            <a:r>
              <a:rPr lang="en-US" sz="2000" dirty="0">
                <a:solidFill>
                  <a:srgbClr val="B1D1DB"/>
                </a:solidFill>
                <a:effectLst>
                  <a:outerShdw blurRad="38100" dist="38100" dir="2700000" algn="tl">
                    <a:srgbClr val="000000">
                      <a:alpha val="43137"/>
                    </a:srgbClr>
                  </a:outerShdw>
                </a:effectLst>
              </a:rPr>
              <a:t>Determine the effectiveness of early detection in improving survival chances.</a:t>
            </a:r>
          </a:p>
          <a:p>
            <a:pPr marL="342900" indent="-342900" algn="just">
              <a:buFont typeface="Arial" panose="020B0604020202020204" pitchFamily="34" charset="0"/>
              <a:buChar char="•"/>
            </a:pPr>
            <a:r>
              <a:rPr lang="en-US" sz="2000" dirty="0">
                <a:solidFill>
                  <a:srgbClr val="B1D1DB"/>
                </a:solidFill>
                <a:effectLst>
                  <a:outerShdw blurRad="38100" dist="38100" dir="2700000" algn="tl">
                    <a:srgbClr val="000000">
                      <a:alpha val="43137"/>
                    </a:srgbClr>
                  </a:outerShdw>
                </a:effectLst>
              </a:rPr>
              <a:t>Provide actionable insights for healthcare decision-makers</a:t>
            </a:r>
            <a:endParaRPr lang="en-IN" dirty="0">
              <a:solidFill>
                <a:srgbClr val="B1D1D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499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912637"/>
          </a:xfrm>
          <a:ln>
            <a:noFill/>
          </a:ln>
        </p:spPr>
        <p:txBody>
          <a:bodyPr>
            <a:normAutofit lnSpcReduction="10000"/>
          </a:bodyPr>
          <a:lstStyle/>
          <a:p>
            <a:pPr algn="just"/>
            <a:r>
              <a:rPr lang="en-US" sz="2000" dirty="0">
                <a:solidFill>
                  <a:srgbClr val="B1D1DB"/>
                </a:solidFill>
                <a:effectLst>
                  <a:outerShdw blurRad="38100" dist="38100" dir="2700000" algn="tl">
                    <a:srgbClr val="000000">
                      <a:alpha val="43137"/>
                    </a:srgbClr>
                  </a:outerShdw>
                </a:effectLst>
              </a:rPr>
              <a:t>SELECT Country, AVG(AGE) AS </a:t>
            </a:r>
            <a:r>
              <a:rPr lang="en-US" sz="2000" dirty="0" err="1">
                <a:solidFill>
                  <a:srgbClr val="B1D1DB"/>
                </a:solidFill>
                <a:effectLst>
                  <a:outerShdw blurRad="38100" dist="38100" dir="2700000" algn="tl">
                    <a:srgbClr val="000000">
                      <a:alpha val="43137"/>
                    </a:srgbClr>
                  </a:outerShdw>
                </a:effectLst>
              </a:rPr>
              <a:t>Avg_Age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Country</a:t>
            </a: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Avg_Age</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10044334"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2.   Find the average age of lung cancer patients for each country.</a:t>
            </a:r>
          </a:p>
        </p:txBody>
      </p:sp>
      <p:pic>
        <p:nvPicPr>
          <p:cNvPr id="7" name="Picture 6">
            <a:extLst>
              <a:ext uri="{FF2B5EF4-FFF2-40B4-BE49-F238E27FC236}">
                <a16:creationId xmlns:a16="http://schemas.microsoft.com/office/drawing/2014/main" id="{B8964625-A539-4F1B-A019-A60F6116661F}"/>
              </a:ext>
            </a:extLst>
          </p:cNvPr>
          <p:cNvPicPr>
            <a:picLocks noChangeAspect="1"/>
          </p:cNvPicPr>
          <p:nvPr/>
        </p:nvPicPr>
        <p:blipFill>
          <a:blip r:embed="rId2"/>
          <a:stretch>
            <a:fillRect/>
          </a:stretch>
        </p:blipFill>
        <p:spPr>
          <a:xfrm>
            <a:off x="5486399" y="2945966"/>
            <a:ext cx="3618038" cy="3329877"/>
          </a:xfrm>
          <a:prstGeom prst="rect">
            <a:avLst/>
          </a:prstGeom>
        </p:spPr>
      </p:pic>
    </p:spTree>
    <p:extLst>
      <p:ext uri="{BB962C8B-B14F-4D97-AF65-F5344CB8AC3E}">
        <p14:creationId xmlns:p14="http://schemas.microsoft.com/office/powerpoint/2010/main" val="1262684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732763"/>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Smoker, </a:t>
            </a:r>
            <a:r>
              <a:rPr lang="en-US" sz="2000" dirty="0" err="1">
                <a:solidFill>
                  <a:srgbClr val="B1D1DB"/>
                </a:solidFill>
                <a:effectLst>
                  <a:outerShdw blurRad="38100" dist="38100" dir="2700000" algn="tl">
                    <a:srgbClr val="000000">
                      <a:alpha val="43137"/>
                    </a:srgbClr>
                  </a:outerShdw>
                </a:effectLst>
              </a:rPr>
              <a:t>Passive_Smoker</a:t>
            </a:r>
            <a:r>
              <a:rPr lang="en-US" sz="2000" dirty="0">
                <a:solidFill>
                  <a:srgbClr val="B1D1DB"/>
                </a:solidFill>
                <a:effectLst>
                  <a:outerShdw blurRad="38100" dist="38100" dir="2700000" algn="tl">
                    <a:srgbClr val="000000">
                      <a:alpha val="43137"/>
                    </a:srgbClr>
                  </a:outerShdw>
                </a:effectLst>
              </a:rPr>
              <a:t>, </a:t>
            </a:r>
            <a:r>
              <a:rPr lang="en-US" sz="2000" dirty="0" err="1">
                <a:solidFill>
                  <a:srgbClr val="B1D1DB"/>
                </a:solidFill>
                <a:effectLst>
                  <a:outerShdw blurRad="38100" dist="38100" dir="2700000" algn="tl">
                    <a:srgbClr val="000000">
                      <a:alpha val="43137"/>
                    </a:srgbClr>
                  </a:outerShdw>
                </a:effectLst>
              </a:rPr>
              <a:t>Family_History</a:t>
            </a:r>
            <a:r>
              <a:rPr lang="en-US" sz="2000" dirty="0">
                <a:solidFill>
                  <a:srgbClr val="B1D1DB"/>
                </a:solidFill>
                <a:effectLst>
                  <a:outerShdw blurRad="38100" dist="38100" dir="2700000" algn="tl">
                    <a:srgbClr val="000000">
                      <a:alpha val="43137"/>
                    </a:srgbClr>
                  </a:outerShdw>
                </a:effectLst>
              </a:rPr>
              <a:t>, COUNT(*) AS </a:t>
            </a:r>
            <a:r>
              <a:rPr lang="en-US" sz="2000" dirty="0" err="1">
                <a:solidFill>
                  <a:srgbClr val="B1D1DB"/>
                </a:solidFill>
                <a:effectLst>
                  <a:outerShdw blurRad="38100" dist="38100" dir="2700000" algn="tl">
                    <a:srgbClr val="000000">
                      <a:alpha val="43137"/>
                    </a:srgbClr>
                  </a:outerShdw>
                </a:effectLst>
              </a:rPr>
              <a:t>Cancer_Cases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='Yes'</a:t>
            </a:r>
          </a:p>
          <a:p>
            <a:pPr algn="just"/>
            <a:r>
              <a:rPr lang="en-US" sz="2000" dirty="0">
                <a:solidFill>
                  <a:srgbClr val="B1D1DB"/>
                </a:solidFill>
                <a:effectLst>
                  <a:outerShdw blurRad="38100" dist="38100" dir="2700000" algn="tl">
                    <a:srgbClr val="000000">
                      <a:alpha val="43137"/>
                    </a:srgbClr>
                  </a:outerShdw>
                </a:effectLst>
              </a:rPr>
              <a:t>GROUP BY Smoker, </a:t>
            </a:r>
            <a:r>
              <a:rPr lang="en-US" sz="2000" dirty="0" err="1">
                <a:solidFill>
                  <a:srgbClr val="B1D1DB"/>
                </a:solidFill>
                <a:effectLst>
                  <a:outerShdw blurRad="38100" dist="38100" dir="2700000" algn="tl">
                    <a:srgbClr val="000000">
                      <a:alpha val="43137"/>
                    </a:srgbClr>
                  </a:outerShdw>
                </a:effectLst>
              </a:rPr>
              <a:t>Passive_Smoker</a:t>
            </a:r>
            <a:r>
              <a:rPr lang="en-US" sz="2000" dirty="0">
                <a:solidFill>
                  <a:srgbClr val="B1D1DB"/>
                </a:solidFill>
                <a:effectLst>
                  <a:outerShdw blurRad="38100" dist="38100" dir="2700000" algn="tl">
                    <a:srgbClr val="000000">
                      <a:alpha val="43137"/>
                    </a:srgbClr>
                  </a:outerShdw>
                </a:effectLst>
              </a:rPr>
              <a:t>, </a:t>
            </a:r>
            <a:r>
              <a:rPr lang="en-US" sz="2000" dirty="0" err="1">
                <a:solidFill>
                  <a:srgbClr val="B1D1DB"/>
                </a:solidFill>
                <a:effectLst>
                  <a:outerShdw blurRad="38100" dist="38100" dir="2700000" algn="tl">
                    <a:srgbClr val="000000">
                      <a:alpha val="43137"/>
                    </a:srgbClr>
                  </a:outerShdw>
                </a:effectLst>
              </a:rPr>
              <a:t>Family_History</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Cancer_Cases</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0719583"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3.   Calculate the risk factor of lung cancer by smoker status, passive smoking, and family history.</a:t>
            </a:r>
          </a:p>
        </p:txBody>
      </p:sp>
      <p:pic>
        <p:nvPicPr>
          <p:cNvPr id="5" name="Picture 4">
            <a:extLst>
              <a:ext uri="{FF2B5EF4-FFF2-40B4-BE49-F238E27FC236}">
                <a16:creationId xmlns:a16="http://schemas.microsoft.com/office/drawing/2014/main" id="{38A1788B-F2B4-46D4-A8D8-CEA4E4A28DFE}"/>
              </a:ext>
            </a:extLst>
          </p:cNvPr>
          <p:cNvPicPr>
            <a:picLocks noChangeAspect="1"/>
          </p:cNvPicPr>
          <p:nvPr/>
        </p:nvPicPr>
        <p:blipFill>
          <a:blip r:embed="rId2"/>
          <a:stretch>
            <a:fillRect/>
          </a:stretch>
        </p:blipFill>
        <p:spPr>
          <a:xfrm>
            <a:off x="3559126" y="4065996"/>
            <a:ext cx="5127968" cy="2464273"/>
          </a:xfrm>
          <a:prstGeom prst="rect">
            <a:avLst/>
          </a:prstGeom>
        </p:spPr>
      </p:pic>
    </p:spTree>
    <p:extLst>
      <p:ext uri="{BB962C8B-B14F-4D97-AF65-F5344CB8AC3E}">
        <p14:creationId xmlns:p14="http://schemas.microsoft.com/office/powerpoint/2010/main" val="3095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732763"/>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Country, AVG(</a:t>
            </a:r>
            <a:r>
              <a:rPr lang="en-US" sz="2000" dirty="0" err="1">
                <a:solidFill>
                  <a:srgbClr val="B1D1DB"/>
                </a:solidFill>
                <a:effectLst>
                  <a:outerShdw blurRad="38100" dist="38100" dir="2700000" algn="tl">
                    <a:srgbClr val="000000">
                      <a:alpha val="43137"/>
                    </a:srgbClr>
                  </a:outerShdw>
                </a:effectLst>
              </a:rPr>
              <a:t>Mortality_Rate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Avg_Mortality_Rate</a:t>
            </a:r>
            <a:r>
              <a:rPr lang="en-US" sz="2000" dirty="0">
                <a:solidFill>
                  <a:srgbClr val="B1D1DB"/>
                </a:solidFill>
                <a:effectLst>
                  <a:outerShdw blurRad="38100" dist="38100" dir="2700000" algn="tl">
                    <a:srgbClr val="000000">
                      <a:alpha val="43137"/>
                    </a:srgbClr>
                  </a:outerShdw>
                </a:effectLst>
              </a:rPr>
              <a:t>,</a:t>
            </a:r>
          </a:p>
          <a:p>
            <a:pPr algn="just"/>
            <a:r>
              <a:rPr lang="en-US" sz="2000" dirty="0">
                <a:solidFill>
                  <a:srgbClr val="B1D1DB"/>
                </a:solidFill>
                <a:effectLst>
                  <a:outerShdw blurRad="38100" dist="38100" dir="2700000" algn="tl">
                    <a:srgbClr val="000000">
                      <a:alpha val="43137"/>
                    </a:srgbClr>
                  </a:outerShdw>
                </a:effectLst>
              </a:rPr>
              <a:t>RANK() OVER(ORDER BY AVG(</a:t>
            </a:r>
            <a:r>
              <a:rPr lang="en-US" sz="2000" dirty="0" err="1">
                <a:solidFill>
                  <a:srgbClr val="B1D1DB"/>
                </a:solidFill>
                <a:effectLst>
                  <a:outerShdw blurRad="38100" dist="38100" dir="2700000" algn="tl">
                    <a:srgbClr val="000000">
                      <a:alpha val="43137"/>
                    </a:srgbClr>
                  </a:outerShdw>
                </a:effectLst>
              </a:rPr>
              <a:t>Mortality_Rate</a:t>
            </a:r>
            <a:r>
              <a:rPr lang="en-US" sz="2000" dirty="0">
                <a:solidFill>
                  <a:srgbClr val="B1D1DB"/>
                </a:solidFill>
                <a:effectLst>
                  <a:outerShdw blurRad="38100" dist="38100" dir="2700000" algn="tl">
                    <a:srgbClr val="000000">
                      <a:alpha val="43137"/>
                    </a:srgbClr>
                  </a:outerShdw>
                </a:effectLst>
              </a:rPr>
              <a:t>) DESC) AS </a:t>
            </a:r>
            <a:r>
              <a:rPr lang="en-US" sz="2000" dirty="0" err="1">
                <a:solidFill>
                  <a:srgbClr val="B1D1DB"/>
                </a:solidFill>
                <a:effectLst>
                  <a:outerShdw blurRad="38100" dist="38100" dir="2700000" algn="tl">
                    <a:srgbClr val="000000">
                      <a:alpha val="43137"/>
                    </a:srgbClr>
                  </a:outerShdw>
                </a:effectLst>
              </a:rPr>
              <a:t>Mortality_Rank</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Country</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0719583"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4.   Rank countries based on their mortality rate.</a:t>
            </a:r>
          </a:p>
        </p:txBody>
      </p:sp>
      <p:pic>
        <p:nvPicPr>
          <p:cNvPr id="7" name="Picture 6">
            <a:extLst>
              <a:ext uri="{FF2B5EF4-FFF2-40B4-BE49-F238E27FC236}">
                <a16:creationId xmlns:a16="http://schemas.microsoft.com/office/drawing/2014/main" id="{8DEFA979-D568-4EF9-83CE-7B5DFBCE0F71}"/>
              </a:ext>
            </a:extLst>
          </p:cNvPr>
          <p:cNvPicPr>
            <a:picLocks noChangeAspect="1"/>
          </p:cNvPicPr>
          <p:nvPr/>
        </p:nvPicPr>
        <p:blipFill>
          <a:blip r:embed="rId2"/>
          <a:stretch>
            <a:fillRect/>
          </a:stretch>
        </p:blipFill>
        <p:spPr>
          <a:xfrm>
            <a:off x="3744382" y="3669108"/>
            <a:ext cx="4159280" cy="2861161"/>
          </a:xfrm>
          <a:prstGeom prst="rect">
            <a:avLst/>
          </a:prstGeom>
        </p:spPr>
      </p:pic>
    </p:spTree>
    <p:extLst>
      <p:ext uri="{BB962C8B-B14F-4D97-AF65-F5344CB8AC3E}">
        <p14:creationId xmlns:p14="http://schemas.microsoft.com/office/powerpoint/2010/main" val="603047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732763"/>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Treatment_Type</a:t>
            </a:r>
            <a:r>
              <a:rPr lang="en-US" sz="2000" dirty="0">
                <a:solidFill>
                  <a:srgbClr val="B1D1DB"/>
                </a:solidFill>
                <a:effectLst>
                  <a:outerShdw blurRad="38100" dist="38100" dir="2700000" algn="tl">
                    <a:srgbClr val="000000">
                      <a:alpha val="43137"/>
                    </a:srgbClr>
                  </a:outerShdw>
                </a:effectLst>
              </a:rPr>
              <a:t>, AVG(</a:t>
            </a:r>
            <a:r>
              <a:rPr lang="en-US" sz="2000" dirty="0" err="1">
                <a:solidFill>
                  <a:srgbClr val="B1D1DB"/>
                </a:solidFill>
                <a:effectLst>
                  <a:outerShdw blurRad="38100" dist="38100" dir="2700000" algn="tl">
                    <a:srgbClr val="000000">
                      <a:alpha val="43137"/>
                    </a:srgbClr>
                  </a:outerShdw>
                </a:effectLst>
              </a:rPr>
              <a:t>Survival_Years</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Avg_Survival_Years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Treatment_Type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Avg_Survival_Years</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0719583"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5.   Determine if treatment type has a significant impact on survival years.</a:t>
            </a:r>
          </a:p>
        </p:txBody>
      </p:sp>
      <p:pic>
        <p:nvPicPr>
          <p:cNvPr id="5" name="Picture 4">
            <a:extLst>
              <a:ext uri="{FF2B5EF4-FFF2-40B4-BE49-F238E27FC236}">
                <a16:creationId xmlns:a16="http://schemas.microsoft.com/office/drawing/2014/main" id="{B609431D-2B85-4720-9352-B5CA42197C55}"/>
              </a:ext>
            </a:extLst>
          </p:cNvPr>
          <p:cNvPicPr>
            <a:picLocks noChangeAspect="1"/>
          </p:cNvPicPr>
          <p:nvPr/>
        </p:nvPicPr>
        <p:blipFill>
          <a:blip r:embed="rId2"/>
          <a:stretch>
            <a:fillRect/>
          </a:stretch>
        </p:blipFill>
        <p:spPr>
          <a:xfrm>
            <a:off x="4542880" y="3735489"/>
            <a:ext cx="5720595" cy="2228246"/>
          </a:xfrm>
          <a:prstGeom prst="rect">
            <a:avLst/>
          </a:prstGeom>
        </p:spPr>
      </p:pic>
    </p:spTree>
    <p:extLst>
      <p:ext uri="{BB962C8B-B14F-4D97-AF65-F5344CB8AC3E}">
        <p14:creationId xmlns:p14="http://schemas.microsoft.com/office/powerpoint/2010/main" val="1211699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732763"/>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Country, Gender, AVG(</a:t>
            </a:r>
            <a:r>
              <a:rPr lang="en-US" sz="2000" dirty="0" err="1">
                <a:solidFill>
                  <a:srgbClr val="B1D1DB"/>
                </a:solidFill>
                <a:effectLst>
                  <a:outerShdw blurRad="38100" dist="38100" dir="2700000" algn="tl">
                    <a:srgbClr val="000000">
                      <a:alpha val="43137"/>
                    </a:srgbClr>
                  </a:outerShdw>
                </a:effectLst>
              </a:rPr>
              <a:t>Lung_Cancer_Prevalence_Rate</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Avg_Prevalence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Country, Gender</a:t>
            </a:r>
          </a:p>
          <a:p>
            <a:pPr algn="just"/>
            <a:r>
              <a:rPr lang="en-US" sz="2000" dirty="0">
                <a:solidFill>
                  <a:srgbClr val="B1D1DB"/>
                </a:solidFill>
                <a:effectLst>
                  <a:outerShdw blurRad="38100" dist="38100" dir="2700000" algn="tl">
                    <a:srgbClr val="000000">
                      <a:alpha val="43137"/>
                    </a:srgbClr>
                  </a:outerShdw>
                </a:effectLst>
              </a:rPr>
              <a:t>ORDER BY Country, </a:t>
            </a:r>
            <a:r>
              <a:rPr lang="en-US" sz="2000" dirty="0" err="1">
                <a:solidFill>
                  <a:srgbClr val="B1D1DB"/>
                </a:solidFill>
                <a:effectLst>
                  <a:outerShdw blurRad="38100" dist="38100" dir="2700000" algn="tl">
                    <a:srgbClr val="000000">
                      <a:alpha val="43137"/>
                    </a:srgbClr>
                  </a:outerShdw>
                </a:effectLst>
              </a:rPr>
              <a:t>Avg_Prevalence</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0719583"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6.   Compare lung cancer prevalence in men vs. women across countries.</a:t>
            </a:r>
          </a:p>
        </p:txBody>
      </p:sp>
      <p:pic>
        <p:nvPicPr>
          <p:cNvPr id="7" name="Picture 6">
            <a:extLst>
              <a:ext uri="{FF2B5EF4-FFF2-40B4-BE49-F238E27FC236}">
                <a16:creationId xmlns:a16="http://schemas.microsoft.com/office/drawing/2014/main" id="{2D94CD5C-B350-426D-9A05-66489E9BF6C9}"/>
              </a:ext>
            </a:extLst>
          </p:cNvPr>
          <p:cNvPicPr>
            <a:picLocks noChangeAspect="1"/>
          </p:cNvPicPr>
          <p:nvPr/>
        </p:nvPicPr>
        <p:blipFill>
          <a:blip r:embed="rId2"/>
          <a:stretch>
            <a:fillRect/>
          </a:stretch>
        </p:blipFill>
        <p:spPr>
          <a:xfrm>
            <a:off x="5395360" y="3122149"/>
            <a:ext cx="4156904" cy="3236447"/>
          </a:xfrm>
          <a:prstGeom prst="rect">
            <a:avLst/>
          </a:prstGeom>
        </p:spPr>
      </p:pic>
    </p:spTree>
    <p:extLst>
      <p:ext uri="{BB962C8B-B14F-4D97-AF65-F5344CB8AC3E}">
        <p14:creationId xmlns:p14="http://schemas.microsoft.com/office/powerpoint/2010/main" val="90860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2"/>
            <a:ext cx="6376183" cy="2271216"/>
          </a:xfrm>
          <a:ln>
            <a:noFill/>
          </a:ln>
        </p:spPr>
        <p:txBody>
          <a:bodyPr>
            <a:normAutofit fontScale="85000" lnSpcReduction="10000"/>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Occupational_Exposure</a:t>
            </a:r>
            <a:r>
              <a:rPr lang="en-US" sz="2000" dirty="0">
                <a:solidFill>
                  <a:srgbClr val="B1D1DB"/>
                </a:solidFill>
                <a:effectLst>
                  <a:outerShdw blurRad="38100" dist="38100" dir="2700000" algn="tl">
                    <a:srgbClr val="000000">
                      <a:alpha val="43137"/>
                    </a:srgbClr>
                  </a:outerShdw>
                </a:effectLst>
              </a:rPr>
              <a:t>, Smoker, </a:t>
            </a:r>
            <a:r>
              <a:rPr lang="en-US" sz="2000" dirty="0" err="1">
                <a:solidFill>
                  <a:srgbClr val="B1D1DB"/>
                </a:solidFill>
                <a:effectLst>
                  <a:outerShdw blurRad="38100" dist="38100" dir="2700000" algn="tl">
                    <a:srgbClr val="000000">
                      <a:alpha val="43137"/>
                    </a:srgbClr>
                  </a:outerShdw>
                </a:effectLst>
              </a:rPr>
              <a:t>Air_Pollution_Exposure</a:t>
            </a:r>
            <a:r>
              <a:rPr lang="en-US" sz="2000" dirty="0">
                <a:solidFill>
                  <a:srgbClr val="B1D1DB"/>
                </a:solidFill>
                <a:effectLst>
                  <a:outerShdw blurRad="38100" dist="38100" dir="2700000" algn="tl">
                    <a:srgbClr val="000000">
                      <a:alpha val="43137"/>
                    </a:srgbClr>
                  </a:outerShdw>
                </a:effectLst>
              </a:rPr>
              <a:t>,</a:t>
            </a:r>
          </a:p>
          <a:p>
            <a:pPr algn="just"/>
            <a:r>
              <a:rPr lang="en-US" sz="2000" dirty="0">
                <a:solidFill>
                  <a:srgbClr val="B1D1DB"/>
                </a:solidFill>
                <a:effectLst>
                  <a:outerShdw blurRad="38100" dist="38100" dir="2700000" algn="tl">
                    <a:srgbClr val="000000">
                      <a:alpha val="43137"/>
                    </a:srgbClr>
                  </a:outerShdw>
                </a:effectLst>
              </a:rPr>
              <a:t>COUNT(*) AS </a:t>
            </a:r>
            <a:r>
              <a:rPr lang="en-US" sz="2000" dirty="0" err="1">
                <a:solidFill>
                  <a:srgbClr val="B1D1DB"/>
                </a:solidFill>
                <a:effectLst>
                  <a:outerShdw blurRad="38100" dist="38100" dir="2700000" algn="tl">
                    <a:srgbClr val="000000">
                      <a:alpha val="43137"/>
                    </a:srgbClr>
                  </a:outerShdw>
                </a:effectLst>
              </a:rPr>
              <a:t>Cancer_Cases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Occupational_Exposure</a:t>
            </a:r>
            <a:r>
              <a:rPr lang="en-US" sz="2000" dirty="0">
                <a:solidFill>
                  <a:srgbClr val="B1D1DB"/>
                </a:solidFill>
                <a:effectLst>
                  <a:outerShdw blurRad="38100" dist="38100" dir="2700000" algn="tl">
                    <a:srgbClr val="000000">
                      <a:alpha val="43137"/>
                    </a:srgbClr>
                  </a:outerShdw>
                </a:effectLst>
              </a:rPr>
              <a:t>, Smoker, </a:t>
            </a:r>
            <a:r>
              <a:rPr lang="en-US" sz="2000" dirty="0" err="1">
                <a:solidFill>
                  <a:srgbClr val="B1D1DB"/>
                </a:solidFill>
                <a:effectLst>
                  <a:outerShdw blurRad="38100" dist="38100" dir="2700000" algn="tl">
                    <a:srgbClr val="000000">
                      <a:alpha val="43137"/>
                    </a:srgbClr>
                  </a:outerShdw>
                </a:effectLst>
              </a:rPr>
              <a:t>Air_Pollution_Exposure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Cancer_Cases</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116975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7.   Find how occupational exposure, smoking, and air pollution collectively impact lung cancer rates.</a:t>
            </a:r>
          </a:p>
        </p:txBody>
      </p:sp>
      <p:pic>
        <p:nvPicPr>
          <p:cNvPr id="5" name="Picture 4">
            <a:extLst>
              <a:ext uri="{FF2B5EF4-FFF2-40B4-BE49-F238E27FC236}">
                <a16:creationId xmlns:a16="http://schemas.microsoft.com/office/drawing/2014/main" id="{6C5BF646-B0CB-4C21-9F40-51EF0C7D1158}"/>
              </a:ext>
            </a:extLst>
          </p:cNvPr>
          <p:cNvPicPr>
            <a:picLocks noChangeAspect="1"/>
          </p:cNvPicPr>
          <p:nvPr/>
        </p:nvPicPr>
        <p:blipFill>
          <a:blip r:embed="rId2"/>
          <a:stretch>
            <a:fillRect/>
          </a:stretch>
        </p:blipFill>
        <p:spPr>
          <a:xfrm>
            <a:off x="6564021" y="2490552"/>
            <a:ext cx="5167264" cy="3002059"/>
          </a:xfrm>
          <a:prstGeom prst="rect">
            <a:avLst/>
          </a:prstGeom>
        </p:spPr>
      </p:pic>
    </p:spTree>
    <p:extLst>
      <p:ext uri="{BB962C8B-B14F-4D97-AF65-F5344CB8AC3E}">
        <p14:creationId xmlns:p14="http://schemas.microsoft.com/office/powerpoint/2010/main" val="3556307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2"/>
            <a:ext cx="11169751" cy="2271216"/>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Early_Detection</a:t>
            </a:r>
            <a:r>
              <a:rPr lang="en-US" sz="2000" dirty="0">
                <a:solidFill>
                  <a:srgbClr val="B1D1DB"/>
                </a:solidFill>
                <a:effectLst>
                  <a:outerShdw blurRad="38100" dist="38100" dir="2700000" algn="tl">
                    <a:srgbClr val="000000">
                      <a:alpha val="43137"/>
                    </a:srgbClr>
                  </a:outerShdw>
                </a:effectLst>
              </a:rPr>
              <a:t>, ROUND(AVG(</a:t>
            </a:r>
            <a:r>
              <a:rPr lang="en-US" sz="2000" dirty="0" err="1">
                <a:solidFill>
                  <a:srgbClr val="B1D1DB"/>
                </a:solidFill>
                <a:effectLst>
                  <a:outerShdw blurRad="38100" dist="38100" dir="2700000" algn="tl">
                    <a:srgbClr val="000000">
                      <a:alpha val="43137"/>
                    </a:srgbClr>
                  </a:outerShdw>
                </a:effectLst>
              </a:rPr>
              <a:t>Survival_Years</a:t>
            </a:r>
            <a:r>
              <a:rPr lang="en-US" sz="2000" dirty="0">
                <a:solidFill>
                  <a:srgbClr val="B1D1DB"/>
                </a:solidFill>
                <a:effectLst>
                  <a:outerShdw blurRad="38100" dist="38100" dir="2700000" algn="tl">
                    <a:srgbClr val="000000">
                      <a:alpha val="43137"/>
                    </a:srgbClr>
                  </a:outerShdw>
                </a:effectLst>
              </a:rPr>
              <a:t>),2) AS </a:t>
            </a:r>
            <a:r>
              <a:rPr lang="en-US" sz="2000" dirty="0" err="1">
                <a:solidFill>
                  <a:srgbClr val="B1D1DB"/>
                </a:solidFill>
                <a:effectLst>
                  <a:outerShdw blurRad="38100" dist="38100" dir="2700000" algn="tl">
                    <a:srgbClr val="000000">
                      <a:alpha val="43137"/>
                    </a:srgbClr>
                  </a:outerShdw>
                </a:effectLst>
              </a:rPr>
              <a:t>Avg_Survival_Years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a:t>
            </a:r>
            <a:r>
              <a:rPr lang="en-US" sz="2000" dirty="0" err="1">
                <a:solidFill>
                  <a:srgbClr val="B1D1DB"/>
                </a:solidFill>
                <a:effectLst>
                  <a:outerShdw blurRad="38100" dist="38100" dir="2700000" algn="tl">
                    <a:srgbClr val="000000">
                      <a:alpha val="43137"/>
                    </a:srgbClr>
                  </a:outerShdw>
                </a:effectLst>
              </a:rPr>
              <a:t>Early_Detection</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Avg_Survival_Years</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38920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Advanced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1" y="1696123"/>
            <a:ext cx="1116975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8.   Analyze the impact of early detection on survival years.</a:t>
            </a:r>
          </a:p>
        </p:txBody>
      </p:sp>
      <p:pic>
        <p:nvPicPr>
          <p:cNvPr id="7" name="Picture 6">
            <a:extLst>
              <a:ext uri="{FF2B5EF4-FFF2-40B4-BE49-F238E27FC236}">
                <a16:creationId xmlns:a16="http://schemas.microsoft.com/office/drawing/2014/main" id="{C52DC897-1A1D-411F-966C-25EC2F956588}"/>
              </a:ext>
            </a:extLst>
          </p:cNvPr>
          <p:cNvPicPr>
            <a:picLocks noChangeAspect="1"/>
          </p:cNvPicPr>
          <p:nvPr/>
        </p:nvPicPr>
        <p:blipFill>
          <a:blip r:embed="rId2"/>
          <a:stretch>
            <a:fillRect/>
          </a:stretch>
        </p:blipFill>
        <p:spPr>
          <a:xfrm>
            <a:off x="3034547" y="4322992"/>
            <a:ext cx="6022086" cy="1666190"/>
          </a:xfrm>
          <a:prstGeom prst="rect">
            <a:avLst/>
          </a:prstGeom>
        </p:spPr>
      </p:pic>
    </p:spTree>
    <p:extLst>
      <p:ext uri="{BB962C8B-B14F-4D97-AF65-F5344CB8AC3E}">
        <p14:creationId xmlns:p14="http://schemas.microsoft.com/office/powerpoint/2010/main" val="208847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Data Visualization &amp; Dashboard</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250831"/>
            <a:ext cx="11169751" cy="3868615"/>
          </a:xfrm>
          <a:ln>
            <a:noFill/>
          </a:ln>
        </p:spPr>
        <p:txBody>
          <a:bodyPr>
            <a:normAutofit/>
          </a:bodyPr>
          <a:lstStyle/>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8,961 total cases, 52.66 avg. patient age, 2.83% smokers with lung cancer, 75.09 </a:t>
            </a:r>
            <a:r>
              <a:rPr lang="en-US" sz="2000" b="1" dirty="0" err="1">
                <a:solidFill>
                  <a:srgbClr val="B1D1DB"/>
                </a:solidFill>
                <a:effectLst>
                  <a:outerShdw blurRad="38100" dist="38100" dir="2700000" algn="tl">
                    <a:srgbClr val="000000">
                      <a:alpha val="43137"/>
                    </a:srgbClr>
                  </a:outerShdw>
                </a:effectLst>
              </a:rPr>
              <a:t>avg.mortality</a:t>
            </a:r>
            <a:r>
              <a:rPr lang="en-US" sz="2000" b="1" dirty="0">
                <a:solidFill>
                  <a:srgbClr val="B1D1DB"/>
                </a:solidFill>
                <a:effectLst>
                  <a:outerShdw blurRad="38100" dist="38100" dir="2700000" algn="tl">
                    <a:srgbClr val="000000">
                      <a:alpha val="43137"/>
                    </a:srgbClr>
                  </a:outerShdw>
                </a:effectLst>
              </a:rPr>
              <a:t> rate.</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Males have higher lung cancer cases than females.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Risk Score Distribution: Low (177K), Medium (35.8K), High (7.5K).Medium air pollution exposure leads to the highest mortality.</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Adults (ages 25-64) have the highest lung cancer cases.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Top 10 affected countries: Ethiopia, Japan, Turkey, Nigeria, USA, Myanmar, Italy, Egypt, Indonesia, France</a:t>
            </a:r>
            <a:r>
              <a:rPr lang="en-US" sz="2000" dirty="0">
                <a:solidFill>
                  <a:srgbClr val="B1D1DB"/>
                </a:solidFill>
                <a:effectLst>
                  <a:outerShdw blurRad="38100" dist="38100" dir="2700000" algn="tl">
                    <a:srgbClr val="000000">
                      <a:alpha val="43137"/>
                    </a:srgbClr>
                  </a:outerShdw>
                </a:effectLst>
              </a:rPr>
              <a:t>.</a:t>
            </a:r>
          </a:p>
        </p:txBody>
      </p:sp>
      <p:sp>
        <p:nvSpPr>
          <p:cNvPr id="6" name="TextBox 5">
            <a:extLst>
              <a:ext uri="{FF2B5EF4-FFF2-40B4-BE49-F238E27FC236}">
                <a16:creationId xmlns:a16="http://schemas.microsoft.com/office/drawing/2014/main" id="{BEF1FAB3-A98D-4597-BE2D-5C65D20DED7A}"/>
              </a:ext>
            </a:extLst>
          </p:cNvPr>
          <p:cNvSpPr txBox="1"/>
          <p:nvPr/>
        </p:nvSpPr>
        <p:spPr>
          <a:xfrm>
            <a:off x="211015" y="1280161"/>
            <a:ext cx="5453576"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Lung Cancer Overview</a:t>
            </a:r>
          </a:p>
        </p:txBody>
      </p:sp>
      <p:sp>
        <p:nvSpPr>
          <p:cNvPr id="9" name="Title 1">
            <a:extLst>
              <a:ext uri="{FF2B5EF4-FFF2-40B4-BE49-F238E27FC236}">
                <a16:creationId xmlns:a16="http://schemas.microsoft.com/office/drawing/2014/main" id="{64AA07F2-7BF1-4674-81CC-D327F54426CE}"/>
              </a:ext>
            </a:extLst>
          </p:cNvPr>
          <p:cNvSpPr txBox="1">
            <a:spLocks/>
          </p:cNvSpPr>
          <p:nvPr/>
        </p:nvSpPr>
        <p:spPr>
          <a:xfrm>
            <a:off x="561534" y="5186030"/>
            <a:ext cx="11400694" cy="783617"/>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Dashboard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NEXT SLIDE</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21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05E64449-9412-4C67-88C3-2F0C50CB86C0}"/>
              </a:ext>
            </a:extLst>
          </p:cNvPr>
          <p:cNvSpPr>
            <a:spLocks noGrp="1"/>
          </p:cNvSpPr>
          <p:nvPr>
            <p:ph type="subTitle" idx="1"/>
          </p:nvPr>
        </p:nvSpPr>
        <p:spPr/>
        <p:txBody>
          <a:bodyPr/>
          <a:lstStyle/>
          <a:p>
            <a:endParaRPr lang="en-IN"/>
          </a:p>
        </p:txBody>
      </p:sp>
      <p:sp>
        <p:nvSpPr>
          <p:cNvPr id="11" name="Title 10">
            <a:extLst>
              <a:ext uri="{FF2B5EF4-FFF2-40B4-BE49-F238E27FC236}">
                <a16:creationId xmlns:a16="http://schemas.microsoft.com/office/drawing/2014/main" id="{70C92B7C-6135-4799-A2A4-FE862FC659AD}"/>
              </a:ext>
            </a:extLst>
          </p:cNvPr>
          <p:cNvSpPr>
            <a:spLocks noGrp="1"/>
          </p:cNvSpPr>
          <p:nvPr>
            <p:ph type="ctrTitle"/>
          </p:nvPr>
        </p:nvSpPr>
        <p:spPr/>
        <p:txBody>
          <a:bodyPr/>
          <a:lstStyle/>
          <a:p>
            <a:endParaRPr lang="en-IN" dirty="0"/>
          </a:p>
        </p:txBody>
      </p:sp>
      <p:pic>
        <p:nvPicPr>
          <p:cNvPr id="13" name="Picture 12">
            <a:extLst>
              <a:ext uri="{FF2B5EF4-FFF2-40B4-BE49-F238E27FC236}">
                <a16:creationId xmlns:a16="http://schemas.microsoft.com/office/drawing/2014/main" id="{94AA9384-1F86-4D92-A001-BD29EF633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91"/>
            <a:ext cx="12196790" cy="6855309"/>
          </a:xfrm>
          <a:prstGeom prst="rect">
            <a:avLst/>
          </a:prstGeom>
        </p:spPr>
      </p:pic>
    </p:spTree>
    <p:extLst>
      <p:ext uri="{BB962C8B-B14F-4D97-AF65-F5344CB8AC3E}">
        <p14:creationId xmlns:p14="http://schemas.microsoft.com/office/powerpoint/2010/main" val="322175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Data Visualization &amp; Dashboard</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250831"/>
            <a:ext cx="11169751" cy="3868615"/>
          </a:xfrm>
          <a:ln>
            <a:noFill/>
          </a:ln>
        </p:spPr>
        <p:txBody>
          <a:bodyPr>
            <a:normAutofit/>
          </a:bodyPr>
          <a:lstStyle/>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88.34K total smokers, 20.42 avg. smoking years, 127.67K high-risk patients, 27.97% early detection rate.</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Smoking significantly increases lung cancer risk, but pollution is also a major factor.</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Long-term smoking is linked to advanced cancer stages (Stage 4 &amp; Stage 2).</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Passive smoking has no significant correlation with lung cancer cases.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Early detection greatly improves survival chances.</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1015" y="1280161"/>
            <a:ext cx="5453576"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Smoking &amp; Risk Factors</a:t>
            </a:r>
          </a:p>
        </p:txBody>
      </p:sp>
      <p:sp>
        <p:nvSpPr>
          <p:cNvPr id="9" name="Title 1">
            <a:extLst>
              <a:ext uri="{FF2B5EF4-FFF2-40B4-BE49-F238E27FC236}">
                <a16:creationId xmlns:a16="http://schemas.microsoft.com/office/drawing/2014/main" id="{64AA07F2-7BF1-4674-81CC-D327F54426CE}"/>
              </a:ext>
            </a:extLst>
          </p:cNvPr>
          <p:cNvSpPr txBox="1">
            <a:spLocks/>
          </p:cNvSpPr>
          <p:nvPr/>
        </p:nvSpPr>
        <p:spPr>
          <a:xfrm>
            <a:off x="561534" y="5186030"/>
            <a:ext cx="11400694" cy="783617"/>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Dashboard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NEXT SLIDE</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318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4D09F-F3E9-4F9B-8A04-DF4EE30C9DEF}"/>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r="32804"/>
          <a:stretch/>
        </p:blipFill>
        <p:spPr>
          <a:xfrm>
            <a:off x="7583658" y="0"/>
            <a:ext cx="4608342" cy="6858000"/>
          </a:xfrm>
          <a:prstGeom prst="rect">
            <a:avLst/>
          </a:prstGeom>
          <a:effectLst>
            <a:outerShdw blurRad="50800" dir="5580000" sx="102000" sy="102000" algn="ctr" rotWithShape="0">
              <a:srgbClr val="B1D1DB"/>
            </a:outerShdw>
          </a:effectLst>
        </p:spPr>
      </p:pic>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506437" y="330590"/>
            <a:ext cx="6879101"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Dataset Overview</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506437" y="1392703"/>
            <a:ext cx="6879101" cy="5008098"/>
          </a:xfrm>
          <a:ln>
            <a:noFill/>
          </a:ln>
        </p:spPr>
        <p:txBody>
          <a:bodyPr>
            <a:normAutofit/>
          </a:bodyPr>
          <a:lstStyle/>
          <a:p>
            <a:pPr algn="just"/>
            <a:r>
              <a:rPr lang="en-US" sz="2000" b="1" u="sng" dirty="0">
                <a:solidFill>
                  <a:srgbClr val="B1D1DB"/>
                </a:solidFill>
              </a:rPr>
              <a:t>Dataset Name</a:t>
            </a:r>
            <a:r>
              <a:rPr lang="en-US" sz="2000" b="1" dirty="0">
                <a:solidFill>
                  <a:srgbClr val="B1D1DB"/>
                </a:solidFill>
              </a:rPr>
              <a:t>: </a:t>
            </a:r>
            <a:r>
              <a:rPr lang="en-US" dirty="0" err="1">
                <a:solidFill>
                  <a:srgbClr val="B1D1DB"/>
                </a:solidFill>
                <a:effectLst>
                  <a:outerShdw blurRad="38100" dist="38100" dir="2700000" algn="tl">
                    <a:srgbClr val="000000">
                      <a:alpha val="43137"/>
                    </a:srgbClr>
                  </a:outerShdw>
                </a:effectLst>
              </a:rPr>
              <a:t>lung_cancer_Dataset</a:t>
            </a:r>
            <a:endParaRPr lang="en-US" dirty="0">
              <a:solidFill>
                <a:srgbClr val="B1D1DB"/>
              </a:solidFill>
              <a:effectLst>
                <a:outerShdw blurRad="38100" dist="38100" dir="2700000" algn="tl">
                  <a:srgbClr val="000000">
                    <a:alpha val="43137"/>
                  </a:srgbClr>
                </a:outerShdw>
              </a:effectLst>
            </a:endParaRPr>
          </a:p>
          <a:p>
            <a:pPr algn="just"/>
            <a:endParaRPr lang="en-US" sz="2000" dirty="0">
              <a:solidFill>
                <a:srgbClr val="B1D1DB"/>
              </a:solidFill>
              <a:effectLst>
                <a:outerShdw blurRad="38100" dist="38100" dir="2700000" algn="tl">
                  <a:srgbClr val="000000">
                    <a:alpha val="43137"/>
                  </a:srgbClr>
                </a:outerShdw>
              </a:effectLst>
            </a:endParaRPr>
          </a:p>
          <a:p>
            <a:pPr algn="just"/>
            <a:r>
              <a:rPr lang="en-US" sz="2000" b="1" u="sng" dirty="0">
                <a:solidFill>
                  <a:srgbClr val="B1D1DB"/>
                </a:solidFill>
              </a:rPr>
              <a:t>Columns Include</a:t>
            </a:r>
            <a:r>
              <a:rPr lang="en-US" sz="2000" b="1" dirty="0">
                <a:solidFill>
                  <a:srgbClr val="B1D1DB"/>
                </a:solidFill>
              </a:rPr>
              <a:t>: </a:t>
            </a:r>
          </a:p>
          <a:p>
            <a:pPr algn="just"/>
            <a:r>
              <a:rPr lang="en-US" sz="2000" dirty="0">
                <a:solidFill>
                  <a:srgbClr val="B1D1DB"/>
                </a:solidFill>
                <a:effectLst>
                  <a:outerShdw blurRad="38100" dist="38100" dir="2700000" algn="tl">
                    <a:srgbClr val="000000">
                      <a:alpha val="43137"/>
                    </a:srgbClr>
                  </a:outerShdw>
                </a:effectLst>
              </a:rPr>
              <a:t>Age, Gender, Smoker, Years of Smoking, Passive Smoker, Family History, Lung Cancer Diagnosis, Cancer Stage, Survival Years, Air Pollution Exposure, Treatment Type, etc.</a:t>
            </a:r>
          </a:p>
          <a:p>
            <a:pPr algn="just"/>
            <a:endParaRPr lang="en-US" sz="1800" dirty="0">
              <a:solidFill>
                <a:srgbClr val="B1D1DB"/>
              </a:solidFill>
              <a:effectLst>
                <a:outerShdw blurRad="38100" dist="38100" dir="2700000" algn="tl">
                  <a:srgbClr val="000000">
                    <a:alpha val="43137"/>
                  </a:srgbClr>
                </a:outerShdw>
              </a:effectLst>
            </a:endParaRPr>
          </a:p>
          <a:p>
            <a:pPr algn="just"/>
            <a:r>
              <a:rPr lang="en-US" sz="2000" b="1" u="sng" dirty="0">
                <a:solidFill>
                  <a:srgbClr val="B1D1DB"/>
                </a:solidFill>
              </a:rPr>
              <a:t>Total Records</a:t>
            </a:r>
            <a:r>
              <a:rPr lang="en-US" sz="2000" b="1" dirty="0">
                <a:solidFill>
                  <a:srgbClr val="B1D1DB"/>
                </a:solidFill>
              </a:rPr>
              <a:t>: </a:t>
            </a:r>
            <a:r>
              <a:rPr lang="en-US" sz="2000" dirty="0">
                <a:solidFill>
                  <a:srgbClr val="B1D1DB"/>
                </a:solidFill>
                <a:effectLst>
                  <a:outerShdw blurRad="38100" dist="38100" dir="2700000" algn="tl">
                    <a:srgbClr val="000000">
                      <a:alpha val="43137"/>
                    </a:srgbClr>
                  </a:outerShdw>
                </a:effectLst>
              </a:rPr>
              <a:t>Over 220,000+ patient records</a:t>
            </a:r>
          </a:p>
          <a:p>
            <a:pPr algn="just"/>
            <a:endParaRPr lang="en-US" sz="2000" dirty="0">
              <a:solidFill>
                <a:srgbClr val="B1D1DB"/>
              </a:solidFill>
            </a:endParaRPr>
          </a:p>
          <a:p>
            <a:pPr algn="just"/>
            <a:r>
              <a:rPr lang="en-US" sz="2000" b="1" u="sng" dirty="0">
                <a:solidFill>
                  <a:srgbClr val="B1D1DB"/>
                </a:solidFill>
              </a:rPr>
              <a:t>Data Processing</a:t>
            </a:r>
            <a:r>
              <a:rPr lang="en-US" sz="2000" b="1" dirty="0">
                <a:solidFill>
                  <a:srgbClr val="B1D1DB"/>
                </a:solidFill>
              </a:rPr>
              <a:t>:</a:t>
            </a:r>
          </a:p>
          <a:p>
            <a:pPr marL="342900" indent="-342900" algn="just">
              <a:buFont typeface="Arial" panose="020B0604020202020204" pitchFamily="34" charset="0"/>
              <a:buChar char="•"/>
            </a:pPr>
            <a:r>
              <a:rPr lang="en-US" sz="2000" dirty="0">
                <a:solidFill>
                  <a:srgbClr val="B1D1DB"/>
                </a:solidFill>
                <a:effectLst>
                  <a:outerShdw blurRad="38100" dist="38100" dir="2700000" algn="tl">
                    <a:srgbClr val="000000">
                      <a:alpha val="43137"/>
                    </a:srgbClr>
                  </a:outerShdw>
                </a:effectLst>
              </a:rPr>
              <a:t>Created new calculated columns for Impact Score and Risk Score categorization</a:t>
            </a:r>
            <a:endParaRPr lang="en-IN" dirty="0">
              <a:solidFill>
                <a:srgbClr val="B1D1D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5431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05E64449-9412-4C67-88C3-2F0C50CB86C0}"/>
              </a:ext>
            </a:extLst>
          </p:cNvPr>
          <p:cNvSpPr>
            <a:spLocks noGrp="1"/>
          </p:cNvSpPr>
          <p:nvPr>
            <p:ph type="subTitle" idx="1"/>
          </p:nvPr>
        </p:nvSpPr>
        <p:spPr/>
        <p:txBody>
          <a:bodyPr/>
          <a:lstStyle/>
          <a:p>
            <a:endParaRPr lang="en-IN"/>
          </a:p>
        </p:txBody>
      </p:sp>
      <p:sp>
        <p:nvSpPr>
          <p:cNvPr id="11" name="Title 10">
            <a:extLst>
              <a:ext uri="{FF2B5EF4-FFF2-40B4-BE49-F238E27FC236}">
                <a16:creationId xmlns:a16="http://schemas.microsoft.com/office/drawing/2014/main" id="{70C92B7C-6135-4799-A2A4-FE862FC659AD}"/>
              </a:ext>
            </a:extLst>
          </p:cNvPr>
          <p:cNvSpPr>
            <a:spLocks noGrp="1"/>
          </p:cNvSpPr>
          <p:nvPr>
            <p:ph type="ctrTitle"/>
          </p:nvPr>
        </p:nvSpPr>
        <p:spPr/>
        <p:txBody>
          <a:bodyPr/>
          <a:lstStyle/>
          <a:p>
            <a:endParaRPr lang="en-IN" dirty="0"/>
          </a:p>
        </p:txBody>
      </p:sp>
      <p:pic>
        <p:nvPicPr>
          <p:cNvPr id="3" name="Picture 2">
            <a:extLst>
              <a:ext uri="{FF2B5EF4-FFF2-40B4-BE49-F238E27FC236}">
                <a16:creationId xmlns:a16="http://schemas.microsoft.com/office/drawing/2014/main" id="{09467AAD-421E-43FE-8EE2-48388AC7B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993"/>
            <a:ext cx="12218773" cy="6843007"/>
          </a:xfrm>
          <a:prstGeom prst="rect">
            <a:avLst/>
          </a:prstGeom>
        </p:spPr>
      </p:pic>
    </p:spTree>
    <p:extLst>
      <p:ext uri="{BB962C8B-B14F-4D97-AF65-F5344CB8AC3E}">
        <p14:creationId xmlns:p14="http://schemas.microsoft.com/office/powerpoint/2010/main" val="1083029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Data Visualization &amp; Dashboard</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250831"/>
            <a:ext cx="11169751" cy="3868615"/>
          </a:xfrm>
          <a:ln>
            <a:noFill/>
          </a:ln>
        </p:spPr>
        <p:txBody>
          <a:bodyPr>
            <a:normAutofit/>
          </a:bodyPr>
          <a:lstStyle/>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0.22 avg. survival years, 14bn total annual lung cancer deaths, 1.50 prevalence rate, 4.12% survival rate for early detection.</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Males have slightly higher survival rates than females.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Top 10 countries with the highest lung cancer deaths: China, USA, Japan, India, Russia, Germany, Brazil, Myanmar, UK, France.</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All treatment types (Surgery, Radiation, Chemo, None) show similar survival &amp; mortality rates.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Similar lung cancer prevalence in developed &amp; developing nations.</a:t>
            </a:r>
          </a:p>
          <a:p>
            <a:pPr marL="342900" indent="-342900" algn="just">
              <a:buFont typeface="Arial" panose="020B0604020202020204" pitchFamily="34" charset="0"/>
              <a:buChar char="•"/>
            </a:pPr>
            <a:r>
              <a:rPr lang="en-US" sz="2000" b="1" dirty="0">
                <a:solidFill>
                  <a:srgbClr val="B1D1DB"/>
                </a:solidFill>
                <a:effectLst>
                  <a:outerShdw blurRad="38100" dist="38100" dir="2700000" algn="tl">
                    <a:srgbClr val="000000">
                      <a:alpha val="43137"/>
                    </a:srgbClr>
                  </a:outerShdw>
                </a:effectLst>
              </a:rPr>
              <a:t>No significant difference in survival across cancer stages.</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1015" y="1280161"/>
            <a:ext cx="6414868"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Treatment &amp; Survival Analysis</a:t>
            </a:r>
          </a:p>
        </p:txBody>
      </p:sp>
      <p:sp>
        <p:nvSpPr>
          <p:cNvPr id="9" name="Title 1">
            <a:extLst>
              <a:ext uri="{FF2B5EF4-FFF2-40B4-BE49-F238E27FC236}">
                <a16:creationId xmlns:a16="http://schemas.microsoft.com/office/drawing/2014/main" id="{64AA07F2-7BF1-4674-81CC-D327F54426CE}"/>
              </a:ext>
            </a:extLst>
          </p:cNvPr>
          <p:cNvSpPr txBox="1">
            <a:spLocks/>
          </p:cNvSpPr>
          <p:nvPr/>
        </p:nvSpPr>
        <p:spPr>
          <a:xfrm>
            <a:off x="561534" y="5186030"/>
            <a:ext cx="11400694" cy="783617"/>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Dashboard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sym typeface="Wingdings" panose="05000000000000000000" pitchFamily="2" charset="2"/>
              </a:rPr>
              <a:t> 					</a:t>
            </a:r>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NEXT SLIDE</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71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05E64449-9412-4C67-88C3-2F0C50CB86C0}"/>
              </a:ext>
            </a:extLst>
          </p:cNvPr>
          <p:cNvSpPr>
            <a:spLocks noGrp="1"/>
          </p:cNvSpPr>
          <p:nvPr>
            <p:ph type="subTitle" idx="1"/>
          </p:nvPr>
        </p:nvSpPr>
        <p:spPr/>
        <p:txBody>
          <a:bodyPr/>
          <a:lstStyle/>
          <a:p>
            <a:endParaRPr lang="en-IN"/>
          </a:p>
        </p:txBody>
      </p:sp>
      <p:sp>
        <p:nvSpPr>
          <p:cNvPr id="11" name="Title 10">
            <a:extLst>
              <a:ext uri="{FF2B5EF4-FFF2-40B4-BE49-F238E27FC236}">
                <a16:creationId xmlns:a16="http://schemas.microsoft.com/office/drawing/2014/main" id="{70C92B7C-6135-4799-A2A4-FE862FC659AD}"/>
              </a:ext>
            </a:extLst>
          </p:cNvPr>
          <p:cNvSpPr>
            <a:spLocks noGrp="1"/>
          </p:cNvSpPr>
          <p:nvPr>
            <p:ph type="ctrTitle"/>
          </p:nvPr>
        </p:nvSpPr>
        <p:spPr/>
        <p:txBody>
          <a:bodyPr/>
          <a:lstStyle/>
          <a:p>
            <a:endParaRPr lang="en-IN" dirty="0"/>
          </a:p>
        </p:txBody>
      </p:sp>
      <p:pic>
        <p:nvPicPr>
          <p:cNvPr id="4" name="Picture 3">
            <a:extLst>
              <a:ext uri="{FF2B5EF4-FFF2-40B4-BE49-F238E27FC236}">
                <a16:creationId xmlns:a16="http://schemas.microsoft.com/office/drawing/2014/main" id="{F04B234A-BCCE-4021-9CEA-15737071C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2"/>
            <a:ext cx="12191999" cy="6838815"/>
          </a:xfrm>
          <a:prstGeom prst="rect">
            <a:avLst/>
          </a:prstGeom>
        </p:spPr>
      </p:pic>
    </p:spTree>
    <p:extLst>
      <p:ext uri="{BB962C8B-B14F-4D97-AF65-F5344CB8AC3E}">
        <p14:creationId xmlns:p14="http://schemas.microsoft.com/office/powerpoint/2010/main" val="1876848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Conclusion &amp; Business Recommendations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92367" y="2560320"/>
            <a:ext cx="11169751" cy="3868615"/>
          </a:xfrm>
          <a:ln>
            <a:noFill/>
          </a:ln>
        </p:spPr>
        <p:txBody>
          <a:bodyPr>
            <a:normAutofit/>
          </a:bodyPr>
          <a:lstStyle/>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Both smoking &amp; pollution significantly impact lung cancer risk.</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Early detection is critical—it significantly improves survival rates.</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Treatment type does not impact survival much—prevention &amp; early diagnosis matter more.</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Lung cancer is a global issue, affecting both developed &amp; developing countries.</a:t>
            </a:r>
            <a:endParaRPr lang="en-US"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651758" y="1772529"/>
            <a:ext cx="6850968" cy="584775"/>
          </a:xfrm>
          <a:prstGeom prst="rect">
            <a:avLst/>
          </a:prstGeom>
          <a:noFill/>
        </p:spPr>
        <p:txBody>
          <a:bodyPr wrap="square">
            <a:spAutoFit/>
          </a:bodyPr>
          <a:lstStyle/>
          <a:p>
            <a:pPr algn="ctr"/>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Key Findings:</a:t>
            </a:r>
          </a:p>
        </p:txBody>
      </p:sp>
    </p:spTree>
    <p:extLst>
      <p:ext uri="{BB962C8B-B14F-4D97-AF65-F5344CB8AC3E}">
        <p14:creationId xmlns:p14="http://schemas.microsoft.com/office/powerpoint/2010/main" val="2315267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Conclusion &amp; Business Recommendations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92367" y="2560320"/>
            <a:ext cx="11169751" cy="3868615"/>
          </a:xfrm>
          <a:ln>
            <a:noFill/>
          </a:ln>
        </p:spPr>
        <p:txBody>
          <a:bodyPr>
            <a:normAutofit/>
          </a:bodyPr>
          <a:lstStyle/>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Promote awareness campaigns on air pollution control &amp; smoking cessation.</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Invest in early screening programs, as early detection improves survival rates.</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Focus on personalized prevention strategies based on risk factors (smoking, pollution exposure, etc.).</a:t>
            </a:r>
          </a:p>
          <a:p>
            <a:pPr marL="342900" indent="-342900" algn="just">
              <a:buFont typeface="Arial" panose="020B0604020202020204" pitchFamily="34" charset="0"/>
              <a:buChar char="•"/>
            </a:pPr>
            <a:r>
              <a:rPr lang="en-US" b="1" dirty="0">
                <a:solidFill>
                  <a:srgbClr val="B1D1DB"/>
                </a:solidFill>
                <a:effectLst>
                  <a:outerShdw blurRad="38100" dist="38100" dir="2700000" algn="tl">
                    <a:srgbClr val="000000">
                      <a:alpha val="43137"/>
                    </a:srgbClr>
                  </a:outerShdw>
                </a:effectLst>
              </a:rPr>
              <a:t>Strengthen healthcare infrastructure for both developed and developing nations to ensure equal access to treatment.</a:t>
            </a:r>
            <a:endParaRPr lang="en-US"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651758" y="1772529"/>
            <a:ext cx="6850968" cy="584775"/>
          </a:xfrm>
          <a:prstGeom prst="rect">
            <a:avLst/>
          </a:prstGeom>
          <a:noFill/>
        </p:spPr>
        <p:txBody>
          <a:bodyPr wrap="square">
            <a:spAutoFit/>
          </a:bodyPr>
          <a:lstStyle/>
          <a:p>
            <a:pPr algn="ctr"/>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 Business Recommendations:</a:t>
            </a:r>
          </a:p>
        </p:txBody>
      </p:sp>
    </p:spTree>
    <p:extLst>
      <p:ext uri="{BB962C8B-B14F-4D97-AF65-F5344CB8AC3E}">
        <p14:creationId xmlns:p14="http://schemas.microsoft.com/office/powerpoint/2010/main" val="4059632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 References &amp; Acknowledgments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525192" y="1463042"/>
            <a:ext cx="11141615" cy="4628270"/>
          </a:xfrm>
          <a:ln>
            <a:noFill/>
          </a:ln>
        </p:spPr>
        <p:txBody>
          <a:bodyPr>
            <a:normAutofit/>
          </a:bodyPr>
          <a:lstStyle/>
          <a:p>
            <a:pPr marL="342900" indent="-342900" algn="just">
              <a:buFont typeface="Arial" panose="020B0604020202020204" pitchFamily="34" charset="0"/>
              <a:buChar char="•"/>
            </a:pPr>
            <a:r>
              <a:rPr lang="en-US" sz="2800" b="1" u="sng" dirty="0">
                <a:solidFill>
                  <a:srgbClr val="B1D1DB"/>
                </a:solidFill>
                <a:effectLst>
                  <a:outerShdw blurRad="38100" dist="38100" dir="2700000" algn="tl">
                    <a:srgbClr val="000000">
                      <a:alpha val="43137"/>
                    </a:srgbClr>
                  </a:outerShdw>
                </a:effectLst>
              </a:rPr>
              <a:t>Data Source</a:t>
            </a:r>
            <a:r>
              <a:rPr lang="en-US" sz="2800" b="1" dirty="0">
                <a:solidFill>
                  <a:srgbClr val="B1D1DB"/>
                </a:solidFill>
                <a:effectLst>
                  <a:outerShdw blurRad="38100" dist="38100" dir="2700000" algn="tl">
                    <a:srgbClr val="000000">
                      <a:alpha val="43137"/>
                    </a:srgbClr>
                  </a:outerShdw>
                </a:effectLst>
              </a:rPr>
              <a:t>: </a:t>
            </a:r>
          </a:p>
          <a:p>
            <a:pPr algn="just"/>
            <a:r>
              <a:rPr lang="en-US" sz="2800" b="1" dirty="0">
                <a:solidFill>
                  <a:srgbClr val="B1D1DB"/>
                </a:solidFill>
                <a:effectLst>
                  <a:outerShdw blurRad="38100" dist="38100" dir="2700000" algn="tl">
                    <a:srgbClr val="000000">
                      <a:alpha val="43137"/>
                    </a:srgbClr>
                  </a:outerShdw>
                </a:effectLst>
              </a:rPr>
              <a:t>	Provided by the challenge (</a:t>
            </a:r>
            <a:r>
              <a:rPr lang="en-US" sz="2800" b="1" dirty="0" err="1">
                <a:solidFill>
                  <a:srgbClr val="B1D1DB"/>
                </a:solidFill>
                <a:effectLst>
                  <a:outerShdw blurRad="38100" dist="38100" dir="2700000" algn="tl">
                    <a:srgbClr val="000000">
                      <a:alpha val="43137"/>
                    </a:srgbClr>
                  </a:outerShdw>
                </a:effectLst>
              </a:rPr>
              <a:t>Futurion</a:t>
            </a:r>
            <a:r>
              <a:rPr lang="en-US" sz="2800" b="1" dirty="0">
                <a:solidFill>
                  <a:srgbClr val="B1D1DB"/>
                </a:solidFill>
                <a:effectLst>
                  <a:outerShdw blurRad="38100" dist="38100" dir="2700000" algn="tl">
                    <a:srgbClr val="000000">
                      <a:alpha val="43137"/>
                    </a:srgbClr>
                  </a:outerShdw>
                </a:effectLst>
              </a:rPr>
              <a:t> Tech).</a:t>
            </a:r>
          </a:p>
          <a:p>
            <a:pPr algn="just"/>
            <a:endParaRPr lang="en-US" sz="2800" b="1" dirty="0">
              <a:solidFill>
                <a:srgbClr val="B1D1DB"/>
              </a:solidFill>
              <a:effectLst>
                <a:outerShdw blurRad="38100" dist="38100" dir="2700000" algn="tl">
                  <a:srgbClr val="000000">
                    <a:alpha val="43137"/>
                  </a:srgbClr>
                </a:outerShdw>
              </a:effectLst>
            </a:endParaRPr>
          </a:p>
          <a:p>
            <a:pPr marL="342900" indent="-342900" algn="just">
              <a:buFont typeface="Arial" panose="020B0604020202020204" pitchFamily="34" charset="0"/>
              <a:buChar char="•"/>
            </a:pPr>
            <a:r>
              <a:rPr lang="en-US" sz="2800" b="1" u="sng" dirty="0">
                <a:solidFill>
                  <a:srgbClr val="B1D1DB"/>
                </a:solidFill>
                <a:effectLst>
                  <a:outerShdw blurRad="38100" dist="38100" dir="2700000" algn="tl">
                    <a:srgbClr val="000000">
                      <a:alpha val="43137"/>
                    </a:srgbClr>
                  </a:outerShdw>
                </a:effectLst>
              </a:rPr>
              <a:t>Tools Used</a:t>
            </a:r>
            <a:r>
              <a:rPr lang="en-US" sz="2800" b="1" dirty="0">
                <a:solidFill>
                  <a:srgbClr val="B1D1DB"/>
                </a:solidFill>
                <a:effectLst>
                  <a:outerShdw blurRad="38100" dist="38100" dir="2700000" algn="tl">
                    <a:srgbClr val="000000">
                      <a:alpha val="43137"/>
                    </a:srgbClr>
                  </a:outerShdw>
                </a:effectLst>
              </a:rPr>
              <a:t>: </a:t>
            </a:r>
          </a:p>
          <a:p>
            <a:pPr algn="just"/>
            <a:r>
              <a:rPr lang="en-US" sz="2800" b="1" dirty="0">
                <a:solidFill>
                  <a:srgbClr val="B1D1DB"/>
                </a:solidFill>
                <a:effectLst>
                  <a:outerShdw blurRad="38100" dist="38100" dir="2700000" algn="tl">
                    <a:srgbClr val="000000">
                      <a:alpha val="43137"/>
                    </a:srgbClr>
                  </a:outerShdw>
                </a:effectLst>
              </a:rPr>
              <a:t>	SQL (SSMS) for data analysis, Power BI for visualization.</a:t>
            </a:r>
          </a:p>
          <a:p>
            <a:pPr algn="just"/>
            <a:endParaRPr lang="en-US" sz="2800" b="1" dirty="0">
              <a:solidFill>
                <a:srgbClr val="B1D1DB"/>
              </a:solidFill>
              <a:effectLst>
                <a:outerShdw blurRad="38100" dist="38100" dir="2700000" algn="tl">
                  <a:srgbClr val="000000">
                    <a:alpha val="43137"/>
                  </a:srgbClr>
                </a:outerShdw>
              </a:effectLst>
            </a:endParaRPr>
          </a:p>
          <a:p>
            <a:pPr marL="342900" indent="-342900" algn="just">
              <a:buFont typeface="Arial" panose="020B0604020202020204" pitchFamily="34" charset="0"/>
              <a:buChar char="•"/>
            </a:pPr>
            <a:r>
              <a:rPr lang="en-US" sz="2800" b="1" u="sng" dirty="0">
                <a:solidFill>
                  <a:srgbClr val="B1D1DB"/>
                </a:solidFill>
                <a:effectLst>
                  <a:outerShdw blurRad="38100" dist="38100" dir="2700000" algn="tl">
                    <a:srgbClr val="000000">
                      <a:alpha val="43137"/>
                    </a:srgbClr>
                  </a:outerShdw>
                </a:effectLst>
              </a:rPr>
              <a:t>Acknowledgments</a:t>
            </a:r>
            <a:r>
              <a:rPr lang="en-US" sz="2800" b="1" dirty="0">
                <a:solidFill>
                  <a:srgbClr val="B1D1DB"/>
                </a:solidFill>
                <a:effectLst>
                  <a:outerShdw blurRad="38100" dist="38100" dir="2700000" algn="tl">
                    <a:srgbClr val="000000">
                      <a:alpha val="43137"/>
                    </a:srgbClr>
                  </a:outerShdw>
                </a:effectLst>
              </a:rPr>
              <a:t>: </a:t>
            </a:r>
          </a:p>
          <a:p>
            <a:pPr algn="just"/>
            <a:r>
              <a:rPr lang="en-US" sz="2800" b="1" dirty="0">
                <a:solidFill>
                  <a:srgbClr val="B1D1DB"/>
                </a:solidFill>
                <a:effectLst>
                  <a:outerShdw blurRad="38100" dist="38100" dir="2700000" algn="tl">
                    <a:srgbClr val="000000">
                      <a:alpha val="43137"/>
                    </a:srgbClr>
                  </a:outerShdw>
                </a:effectLst>
              </a:rPr>
              <a:t>	Thanks to </a:t>
            </a:r>
            <a:r>
              <a:rPr lang="en-US" sz="2800" b="1" dirty="0" err="1">
                <a:solidFill>
                  <a:srgbClr val="B1D1DB"/>
                </a:solidFill>
                <a:effectLst>
                  <a:outerShdw blurRad="38100" dist="38100" dir="2700000" algn="tl">
                    <a:srgbClr val="000000">
                      <a:alpha val="43137"/>
                    </a:srgbClr>
                  </a:outerShdw>
                </a:effectLst>
              </a:rPr>
              <a:t>Futurion</a:t>
            </a:r>
            <a:r>
              <a:rPr lang="en-US" sz="2800" b="1" dirty="0">
                <a:solidFill>
                  <a:srgbClr val="B1D1DB"/>
                </a:solidFill>
                <a:effectLst>
                  <a:outerShdw blurRad="38100" dist="38100" dir="2700000" algn="tl">
                    <a:srgbClr val="000000">
                      <a:alpha val="43137"/>
                    </a:srgbClr>
                  </a:outerShdw>
                </a:effectLst>
              </a:rPr>
              <a:t> Tech for organizing this challenge and providing an opportunity to work on a real-world dataset.</a:t>
            </a:r>
            <a:endParaRPr lang="en-US" sz="2400" dirty="0">
              <a:solidFill>
                <a:srgbClr val="B1D1D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6794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38139-528C-4B5D-B98B-66439F522C04}"/>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4287" t="16749" r="4287" b="29182"/>
          <a:stretch/>
        </p:blipFill>
        <p:spPr>
          <a:xfrm>
            <a:off x="0" y="0"/>
            <a:ext cx="12192000" cy="6858000"/>
          </a:xfrm>
          <a:prstGeom prst="rect">
            <a:avLst/>
          </a:prstGeom>
        </p:spPr>
      </p:pic>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29772" y="1804839"/>
            <a:ext cx="11732456" cy="783617"/>
          </a:xfrm>
          <a:noFill/>
          <a:ln>
            <a:noFill/>
          </a:ln>
        </p:spPr>
        <p:txBody>
          <a:bodyPr>
            <a:noAutofit/>
          </a:bodyPr>
          <a:lstStyle/>
          <a:p>
            <a:r>
              <a:rPr lang="en-IN" sz="8000" dirty="0">
                <a:solidFill>
                  <a:srgbClr val="B1D1DB"/>
                </a:solidFill>
                <a:latin typeface="Times New Roman" panose="02020603050405020304" pitchFamily="18" charset="0"/>
                <a:cs typeface="Times New Roman" panose="02020603050405020304" pitchFamily="18" charset="0"/>
              </a:rPr>
              <a:t>🎉 </a:t>
            </a:r>
            <a:r>
              <a:rPr lang="en-IN" sz="8000" b="1" dirty="0">
                <a:solidFill>
                  <a:srgbClr val="1FAACD"/>
                </a:solidFill>
                <a:latin typeface="Times New Roman" panose="02020603050405020304" pitchFamily="18" charset="0"/>
                <a:cs typeface="Times New Roman" panose="02020603050405020304" pitchFamily="18" charset="0"/>
              </a:rPr>
              <a:t>Thank You!</a:t>
            </a:r>
            <a:r>
              <a:rPr lang="en-IN" sz="8000" dirty="0">
                <a:solidFill>
                  <a:srgbClr val="1FAACD"/>
                </a:solidFill>
                <a:latin typeface="Times New Roman" panose="02020603050405020304" pitchFamily="18" charset="0"/>
                <a:cs typeface="Times New Roman" panose="02020603050405020304" pitchFamily="18" charset="0"/>
              </a:rPr>
              <a:t> </a:t>
            </a:r>
            <a:r>
              <a:rPr lang="en-IN" sz="8000" dirty="0">
                <a:solidFill>
                  <a:srgbClr val="B1D1DB"/>
                </a:solidFill>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37323" y="2845192"/>
            <a:ext cx="11524906" cy="1167616"/>
          </a:xfrm>
          <a:ln>
            <a:noFill/>
          </a:ln>
        </p:spPr>
        <p:txBody>
          <a:bodyPr>
            <a:normAutofit/>
          </a:bodyPr>
          <a:lstStyle/>
          <a:p>
            <a:r>
              <a:rPr lang="en-US" sz="3600" b="1" dirty="0">
                <a:solidFill>
                  <a:schemeClr val="bg1"/>
                </a:solidFill>
                <a:effectLst>
                  <a:outerShdw blurRad="38100" dist="38100" dir="2700000" algn="tl">
                    <a:srgbClr val="000000">
                      <a:alpha val="43137"/>
                    </a:srgbClr>
                  </a:outerShdw>
                </a:effectLst>
              </a:rPr>
              <a:t>🙏 </a:t>
            </a:r>
            <a:r>
              <a:rPr lang="en-US" sz="3600" b="1" u="sng" dirty="0">
                <a:solidFill>
                  <a:schemeClr val="bg1"/>
                </a:solidFill>
                <a:effectLst>
                  <a:outerShdw blurRad="38100" dist="38100" dir="2700000" algn="tl">
                    <a:srgbClr val="000000">
                      <a:alpha val="43137"/>
                    </a:srgbClr>
                  </a:outerShdw>
                </a:effectLst>
              </a:rPr>
              <a:t>Feel free to connect for any discussions or feedback!</a:t>
            </a:r>
            <a:r>
              <a:rPr lang="en-US" sz="3200" b="1" u="sng" dirty="0">
                <a:solidFill>
                  <a:schemeClr val="bg1"/>
                </a:solidFill>
                <a:effectLst>
                  <a:outerShdw blurRad="38100" dist="38100" dir="2700000" algn="tl">
                    <a:srgbClr val="000000">
                      <a:alpha val="43137"/>
                    </a:srgbClr>
                  </a:outerShdw>
                </a:effectLst>
              </a:rPr>
              <a:t> </a:t>
            </a:r>
            <a:r>
              <a:rPr lang="en-US" sz="3200" b="1" dirty="0">
                <a:solidFill>
                  <a:schemeClr val="bg1"/>
                </a:solidFill>
                <a:effectLst>
                  <a:outerShdw blurRad="38100" dist="38100" dir="2700000" algn="tl">
                    <a:srgbClr val="000000">
                      <a:alpha val="43137"/>
                    </a:srgbClr>
                  </a:outerShdw>
                </a:effectLst>
              </a:rPr>
              <a:t>🙏</a:t>
            </a:r>
            <a:endParaRPr lang="en-US" sz="3200"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49443B9-CCA4-4FB4-BDCC-E81FD1DEAF80}"/>
              </a:ext>
            </a:extLst>
          </p:cNvPr>
          <p:cNvSpPr txBox="1"/>
          <p:nvPr/>
        </p:nvSpPr>
        <p:spPr>
          <a:xfrm>
            <a:off x="556591" y="3628855"/>
            <a:ext cx="11198087" cy="2123658"/>
          </a:xfrm>
          <a:prstGeom prst="rect">
            <a:avLst/>
          </a:prstGeom>
          <a:noFill/>
        </p:spPr>
        <p:txBody>
          <a:bodyPr wrap="square">
            <a:spAutoFit/>
          </a:bodyPr>
          <a:lstStyle/>
          <a:p>
            <a:pPr algn="ctr"/>
            <a:r>
              <a:rPr lang="en-US" sz="3200" b="1" dirty="0">
                <a:solidFill>
                  <a:srgbClr val="B1D1DB"/>
                </a:solidFill>
                <a:effectLst>
                  <a:outerShdw blurRad="38100" dist="38100" dir="2700000" algn="tl">
                    <a:srgbClr val="000000">
                      <a:alpha val="43137"/>
                    </a:srgbClr>
                  </a:outerShdw>
                </a:effectLst>
              </a:rPr>
              <a:t>📩</a:t>
            </a:r>
            <a:r>
              <a:rPr lang="en-US" sz="1600" dirty="0"/>
              <a:t> </a:t>
            </a:r>
            <a:r>
              <a:rPr lang="en-US" sz="3200" b="1" dirty="0">
                <a:solidFill>
                  <a:srgbClr val="B1D1DB"/>
                </a:solidFill>
                <a:effectLst>
                  <a:outerShdw blurRad="38100" dist="38100" dir="2700000" algn="tl">
                    <a:srgbClr val="000000">
                      <a:alpha val="43137"/>
                    </a:srgbClr>
                  </a:outerShdw>
                </a:effectLst>
              </a:rPr>
              <a:t>Email: </a:t>
            </a:r>
            <a:r>
              <a:rPr lang="en-US" sz="3200" b="1" dirty="0">
                <a:solidFill>
                  <a:srgbClr val="1FAACD"/>
                </a:solidFill>
                <a:effectLst>
                  <a:outerShdw blurRad="38100" dist="38100" dir="2700000" algn="tl">
                    <a:srgbClr val="000000">
                      <a:alpha val="43137"/>
                    </a:srgbClr>
                  </a:outerShdw>
                </a:effectLst>
              </a:rPr>
              <a:t>vsumitwork@gmail.com</a:t>
            </a:r>
            <a:br>
              <a:rPr lang="en-US" sz="3200" b="1" dirty="0">
                <a:solidFill>
                  <a:srgbClr val="B1D1DB"/>
                </a:solidFill>
                <a:effectLst>
                  <a:outerShdw blurRad="38100" dist="38100" dir="2700000" algn="tl">
                    <a:srgbClr val="000000">
                      <a:alpha val="43137"/>
                    </a:srgbClr>
                  </a:outerShdw>
                </a:effectLst>
              </a:rPr>
            </a:br>
            <a:r>
              <a:rPr lang="en-US" sz="3200" b="1" dirty="0">
                <a:solidFill>
                  <a:srgbClr val="B1D1DB"/>
                </a:solidFill>
                <a:effectLst>
                  <a:outerShdw blurRad="38100" dist="38100" dir="2700000" algn="tl">
                    <a:srgbClr val="000000">
                      <a:alpha val="43137"/>
                    </a:srgbClr>
                  </a:outerShdw>
                </a:effectLst>
              </a:rPr>
              <a:t>🔗 LinkedIn: </a:t>
            </a:r>
            <a:r>
              <a:rPr lang="en-US" sz="3200" b="1" dirty="0">
                <a:solidFill>
                  <a:srgbClr val="B1D1DB"/>
                </a:solidFill>
                <a:effectLst>
                  <a:outerShdw blurRad="38100" dist="38100" dir="2700000" algn="tl">
                    <a:srgbClr val="000000">
                      <a:alpha val="43137"/>
                    </a:srgbClr>
                  </a:outerShdw>
                </a:effectLst>
                <a:hlinkClick r:id="rId4"/>
              </a:rPr>
              <a:t>https://www.linkedin.com/in/vsumitwork</a:t>
            </a:r>
            <a:endParaRPr lang="en-US" sz="3200" b="1" dirty="0">
              <a:solidFill>
                <a:srgbClr val="B1D1DB"/>
              </a:solidFill>
              <a:effectLst>
                <a:outerShdw blurRad="38100" dist="38100" dir="2700000" algn="tl">
                  <a:srgbClr val="000000">
                    <a:alpha val="43137"/>
                  </a:srgbClr>
                </a:outerShdw>
              </a:effectLst>
            </a:endParaRPr>
          </a:p>
          <a:p>
            <a:endParaRPr lang="en-US" sz="3200" b="1" dirty="0">
              <a:solidFill>
                <a:srgbClr val="B1D1DB"/>
              </a:solidFill>
              <a:effectLst>
                <a:outerShdw blurRad="38100" dist="38100" dir="2700000" algn="tl">
                  <a:srgbClr val="000000">
                    <a:alpha val="43137"/>
                  </a:srgbClr>
                </a:outerShdw>
              </a:effectLst>
            </a:endParaRPr>
          </a:p>
          <a:p>
            <a:pPr algn="ctr"/>
            <a:r>
              <a:rPr lang="en-US" sz="3600" b="1" dirty="0">
                <a:solidFill>
                  <a:srgbClr val="B1D1DB"/>
                </a:solidFill>
                <a:effectLst>
                  <a:outerShdw blurRad="38100" dist="38100" dir="2700000" algn="tl">
                    <a:srgbClr val="000000">
                      <a:alpha val="43137"/>
                    </a:srgbClr>
                  </a:outerShdw>
                </a:effectLst>
              </a:rPr>
              <a:t>🚀 </a:t>
            </a:r>
            <a:r>
              <a:rPr lang="en-US" sz="3600" b="1" dirty="0">
                <a:solidFill>
                  <a:schemeClr val="bg1"/>
                </a:solidFill>
                <a:effectLst>
                  <a:outerShdw blurRad="38100" dist="38100" dir="2700000" algn="tl">
                    <a:srgbClr val="000000">
                      <a:alpha val="43137"/>
                    </a:srgbClr>
                  </a:outerShdw>
                </a:effectLst>
              </a:rPr>
              <a:t>Looking forward to more data-driven insights! </a:t>
            </a:r>
            <a:r>
              <a:rPr lang="en-US" sz="3600" b="1" dirty="0">
                <a:solidFill>
                  <a:srgbClr val="B1D1DB"/>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44498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p>
          <a:p>
            <a:pPr algn="just"/>
            <a:r>
              <a:rPr lang="en-US" sz="2000" dirty="0">
                <a:solidFill>
                  <a:srgbClr val="B1D1DB"/>
                </a:solidFill>
                <a:effectLst>
                  <a:outerShdw blurRad="38100" dist="38100" dir="2700000" algn="tl">
                    <a:srgbClr val="000000">
                      <a:alpha val="43137"/>
                    </a:srgbClr>
                  </a:outerShdw>
                </a:effectLst>
              </a:rPr>
              <a:t>FROM Lung_Cancer_Analysis..</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Lung_Cancer_Diagnosis</a:t>
            </a:r>
            <a:r>
              <a:rPr lang="en-US" sz="2000" dirty="0">
                <a:solidFill>
                  <a:srgbClr val="B1D1DB"/>
                </a:solidFill>
                <a:effectLst>
                  <a:outerShdw blurRad="38100" dist="38100" dir="2700000" algn="tl">
                    <a:srgbClr val="000000">
                      <a:alpha val="43137"/>
                    </a:srgbClr>
                  </a:outerShdw>
                </a:effectLst>
              </a:rPr>
              <a:t> = 'Yes'</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7751299" cy="400110"/>
          </a:xfrm>
          <a:prstGeom prst="rect">
            <a:avLst/>
          </a:prstGeom>
          <a:noFill/>
        </p:spPr>
        <p:txBody>
          <a:bodyPr wrap="square">
            <a:spAutoFit/>
          </a:bodyPr>
          <a:lstStyle/>
          <a:p>
            <a:pPr marL="457200" indent="-457200">
              <a:buFont typeface="+mj-lt"/>
              <a:buAutoNum type="arabicPeriod"/>
            </a:pPr>
            <a:r>
              <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Retrieve all records for individuals diagnosed with lung cancer.</a:t>
            </a:r>
          </a:p>
        </p:txBody>
      </p:sp>
      <p:pic>
        <p:nvPicPr>
          <p:cNvPr id="10" name="Picture 9">
            <a:extLst>
              <a:ext uri="{FF2B5EF4-FFF2-40B4-BE49-F238E27FC236}">
                <a16:creationId xmlns:a16="http://schemas.microsoft.com/office/drawing/2014/main" id="{55CA078E-8BCF-47A2-AAEC-3AB6647AF216}"/>
              </a:ext>
            </a:extLst>
          </p:cNvPr>
          <p:cNvPicPr>
            <a:picLocks noChangeAspect="1"/>
          </p:cNvPicPr>
          <p:nvPr/>
        </p:nvPicPr>
        <p:blipFill>
          <a:blip r:embed="rId2"/>
          <a:stretch>
            <a:fillRect/>
          </a:stretch>
        </p:blipFill>
        <p:spPr>
          <a:xfrm>
            <a:off x="460715" y="4204481"/>
            <a:ext cx="11482756" cy="1914792"/>
          </a:xfrm>
          <a:prstGeom prst="rect">
            <a:avLst/>
          </a:prstGeom>
        </p:spPr>
      </p:pic>
    </p:spTree>
    <p:extLst>
      <p:ext uri="{BB962C8B-B14F-4D97-AF65-F5344CB8AC3E}">
        <p14:creationId xmlns:p14="http://schemas.microsoft.com/office/powerpoint/2010/main" val="159382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t>
            </a:r>
            <a:r>
              <a:rPr lang="en-US" sz="2000" dirty="0" err="1">
                <a:solidFill>
                  <a:srgbClr val="B1D1DB"/>
                </a:solidFill>
                <a:effectLst>
                  <a:outerShdw blurRad="38100" dist="38100" dir="2700000" algn="tl">
                    <a:srgbClr val="000000">
                      <a:alpha val="43137"/>
                    </a:srgbClr>
                  </a:outerShdw>
                </a:effectLst>
              </a:rPr>
              <a:t>Smoker,COUNT</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Count_people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Lung_Cancer_Analysis..</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SMOKER</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7751299"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2.   Count the number of smokers and non-smokers.</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AE8BC790-1F84-4D20-AE44-9FD51D0AAB06}"/>
              </a:ext>
            </a:extLst>
          </p:cNvPr>
          <p:cNvPicPr>
            <a:picLocks noChangeAspect="1"/>
          </p:cNvPicPr>
          <p:nvPr/>
        </p:nvPicPr>
        <p:blipFill>
          <a:blip r:embed="rId2"/>
          <a:stretch>
            <a:fillRect/>
          </a:stretch>
        </p:blipFill>
        <p:spPr>
          <a:xfrm>
            <a:off x="3278357" y="3936772"/>
            <a:ext cx="5635285" cy="2211698"/>
          </a:xfrm>
          <a:prstGeom prst="rect">
            <a:avLst/>
          </a:prstGeom>
        </p:spPr>
      </p:pic>
    </p:spTree>
    <p:extLst>
      <p:ext uri="{BB962C8B-B14F-4D97-AF65-F5344CB8AC3E}">
        <p14:creationId xmlns:p14="http://schemas.microsoft.com/office/powerpoint/2010/main" val="395777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DISTINCT </a:t>
            </a:r>
            <a:r>
              <a:rPr lang="en-US" sz="2000" dirty="0" err="1">
                <a:solidFill>
                  <a:srgbClr val="B1D1DB"/>
                </a:solidFill>
                <a:effectLst>
                  <a:outerShdw blurRad="38100" dist="38100" dir="2700000" algn="tl">
                    <a:srgbClr val="000000">
                      <a:alpha val="43137"/>
                    </a:srgbClr>
                  </a:outerShdw>
                </a:effectLst>
              </a:rPr>
              <a:t>Cancer_Stage</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7751299"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3.   List all unique cancer stages present in the dataset.</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B633648D-BB9D-49C6-985F-CB18EE2BA5C3}"/>
              </a:ext>
            </a:extLst>
          </p:cNvPr>
          <p:cNvPicPr>
            <a:picLocks noChangeAspect="1"/>
          </p:cNvPicPr>
          <p:nvPr/>
        </p:nvPicPr>
        <p:blipFill>
          <a:blip r:embed="rId2"/>
          <a:stretch>
            <a:fillRect/>
          </a:stretch>
        </p:blipFill>
        <p:spPr>
          <a:xfrm>
            <a:off x="6096000" y="2890661"/>
            <a:ext cx="3489539" cy="3209359"/>
          </a:xfrm>
          <a:prstGeom prst="rect">
            <a:avLst/>
          </a:prstGeom>
        </p:spPr>
      </p:pic>
    </p:spTree>
    <p:extLst>
      <p:ext uri="{BB962C8B-B14F-4D97-AF65-F5344CB8AC3E}">
        <p14:creationId xmlns:p14="http://schemas.microsoft.com/office/powerpoint/2010/main" val="142952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AVG(</a:t>
            </a:r>
            <a:r>
              <a:rPr lang="en-US" sz="2000" dirty="0" err="1">
                <a:solidFill>
                  <a:srgbClr val="B1D1DB"/>
                </a:solidFill>
                <a:effectLst>
                  <a:outerShdw blurRad="38100" dist="38100" dir="2700000" algn="tl">
                    <a:srgbClr val="000000">
                      <a:alpha val="43137"/>
                    </a:srgbClr>
                  </a:outerShdw>
                </a:effectLst>
              </a:rPr>
              <a:t>Cigarettes_per_Day</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Avg_Cigarettes_per_day</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853909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4.   Retrieve the average number of cigarettes smoked per day by smokers.</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C6B1C456-2828-4778-8EAD-C97BD7FA3BD9}"/>
              </a:ext>
            </a:extLst>
          </p:cNvPr>
          <p:cNvPicPr>
            <a:picLocks noChangeAspect="1"/>
          </p:cNvPicPr>
          <p:nvPr/>
        </p:nvPicPr>
        <p:blipFill>
          <a:blip r:embed="rId2"/>
          <a:stretch>
            <a:fillRect/>
          </a:stretch>
        </p:blipFill>
        <p:spPr>
          <a:xfrm>
            <a:off x="3450957" y="4204481"/>
            <a:ext cx="5252571" cy="1319612"/>
          </a:xfrm>
          <a:prstGeom prst="rect">
            <a:avLst/>
          </a:prstGeom>
        </p:spPr>
      </p:pic>
    </p:spTree>
    <p:extLst>
      <p:ext uri="{BB962C8B-B14F-4D97-AF65-F5344CB8AC3E}">
        <p14:creationId xmlns:p14="http://schemas.microsoft.com/office/powerpoint/2010/main" val="273959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a:bodyPr>
          <a:lstStyle/>
          <a:p>
            <a:pPr algn="just"/>
            <a:r>
              <a:rPr lang="en-US" sz="2000" dirty="0">
                <a:solidFill>
                  <a:srgbClr val="B1D1DB"/>
                </a:solidFill>
                <a:effectLst>
                  <a:outerShdw blurRad="38100" dist="38100" dir="2700000" algn="tl">
                    <a:srgbClr val="000000">
                      <a:alpha val="43137"/>
                    </a:srgbClr>
                  </a:outerShdw>
                </a:effectLst>
              </a:rPr>
              <a:t>SELECT COUNT(*) AS </a:t>
            </a:r>
            <a:r>
              <a:rPr lang="en-US" sz="2000" dirty="0" err="1">
                <a:solidFill>
                  <a:srgbClr val="B1D1DB"/>
                </a:solidFill>
                <a:effectLst>
                  <a:outerShdw blurRad="38100" dist="38100" dir="2700000" algn="tl">
                    <a:srgbClr val="000000">
                      <a:alpha val="43137"/>
                    </a:srgbClr>
                  </a:outerShdw>
                </a:effectLst>
              </a:rPr>
              <a:t>High_Air_Pollution_Exposed</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WHERE </a:t>
            </a:r>
            <a:r>
              <a:rPr lang="en-US" sz="2000" dirty="0" err="1">
                <a:solidFill>
                  <a:srgbClr val="B1D1DB"/>
                </a:solidFill>
                <a:effectLst>
                  <a:outerShdw blurRad="38100" dist="38100" dir="2700000" algn="tl">
                    <a:srgbClr val="000000">
                      <a:alpha val="43137"/>
                    </a:srgbClr>
                  </a:outerShdw>
                </a:effectLst>
              </a:rPr>
              <a:t>Air_Pollution_Exposure</a:t>
            </a:r>
            <a:r>
              <a:rPr lang="en-US" sz="2000" dirty="0">
                <a:solidFill>
                  <a:srgbClr val="B1D1DB"/>
                </a:solidFill>
                <a:effectLst>
                  <a:outerShdw blurRad="38100" dist="38100" dir="2700000" algn="tl">
                    <a:srgbClr val="000000">
                      <a:alpha val="43137"/>
                    </a:srgbClr>
                  </a:outerShdw>
                </a:effectLst>
              </a:rPr>
              <a:t> = 'High'</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853909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5.   Count the number of people exposed to high air pollution.</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B9AEBCEA-F40C-420A-AE38-F145BE870C8B}"/>
              </a:ext>
            </a:extLst>
          </p:cNvPr>
          <p:cNvPicPr>
            <a:picLocks noChangeAspect="1"/>
          </p:cNvPicPr>
          <p:nvPr/>
        </p:nvPicPr>
        <p:blipFill>
          <a:blip r:embed="rId2"/>
          <a:stretch>
            <a:fillRect/>
          </a:stretch>
        </p:blipFill>
        <p:spPr>
          <a:xfrm>
            <a:off x="3221141" y="4311050"/>
            <a:ext cx="5712203" cy="1447092"/>
          </a:xfrm>
          <a:prstGeom prst="rect">
            <a:avLst/>
          </a:prstGeom>
        </p:spPr>
      </p:pic>
    </p:spTree>
    <p:extLst>
      <p:ext uri="{BB962C8B-B14F-4D97-AF65-F5344CB8AC3E}">
        <p14:creationId xmlns:p14="http://schemas.microsoft.com/office/powerpoint/2010/main" val="137468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34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4F4B-3847-4F7C-A69F-51D6FD9D558B}"/>
              </a:ext>
            </a:extLst>
          </p:cNvPr>
          <p:cNvSpPr>
            <a:spLocks noGrp="1"/>
          </p:cNvSpPr>
          <p:nvPr>
            <p:ph type="ctrTitle"/>
          </p:nvPr>
        </p:nvSpPr>
        <p:spPr>
          <a:xfrm>
            <a:off x="211015" y="327731"/>
            <a:ext cx="11732456" cy="783617"/>
          </a:xfrm>
          <a:noFill/>
          <a:ln>
            <a:noFill/>
          </a:ln>
        </p:spPr>
        <p:txBody>
          <a:bodyPr>
            <a:noAutofit/>
          </a:bodyPr>
          <a:lstStyle/>
          <a:p>
            <a:r>
              <a:rPr lang="en-US"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rPr>
              <a:t>SQL Queries &amp; Solutions</a:t>
            </a:r>
            <a:endParaRPr lang="en-IN" sz="36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C5BC90F-C7F6-4C07-8301-DF4E30F36962}"/>
              </a:ext>
            </a:extLst>
          </p:cNvPr>
          <p:cNvSpPr>
            <a:spLocks noGrp="1"/>
          </p:cNvSpPr>
          <p:nvPr>
            <p:ph type="subTitle" idx="1"/>
          </p:nvPr>
        </p:nvSpPr>
        <p:spPr>
          <a:xfrm>
            <a:off x="460715" y="2490551"/>
            <a:ext cx="11549576" cy="1319612"/>
          </a:xfrm>
          <a:ln>
            <a:noFill/>
          </a:ln>
        </p:spPr>
        <p:txBody>
          <a:bodyPr>
            <a:normAutofit fontScale="92500" lnSpcReduction="20000"/>
          </a:bodyPr>
          <a:lstStyle/>
          <a:p>
            <a:pPr algn="just"/>
            <a:r>
              <a:rPr lang="en-US" sz="2000" dirty="0">
                <a:solidFill>
                  <a:srgbClr val="B1D1DB"/>
                </a:solidFill>
                <a:effectLst>
                  <a:outerShdw blurRad="38100" dist="38100" dir="2700000" algn="tl">
                    <a:srgbClr val="000000">
                      <a:alpha val="43137"/>
                    </a:srgbClr>
                  </a:outerShdw>
                </a:effectLst>
              </a:rPr>
              <a:t>SELECT TOP(5) </a:t>
            </a:r>
            <a:r>
              <a:rPr lang="en-US" sz="2000" dirty="0" err="1">
                <a:solidFill>
                  <a:srgbClr val="B1D1DB"/>
                </a:solidFill>
                <a:effectLst>
                  <a:outerShdw blurRad="38100" dist="38100" dir="2700000" algn="tl">
                    <a:srgbClr val="000000">
                      <a:alpha val="43137"/>
                    </a:srgbClr>
                  </a:outerShdw>
                </a:effectLst>
              </a:rPr>
              <a:t>Country,SUM</a:t>
            </a:r>
            <a:r>
              <a:rPr lang="en-US" sz="2000" dirty="0">
                <a:solidFill>
                  <a:srgbClr val="B1D1DB"/>
                </a:solidFill>
                <a:effectLst>
                  <a:outerShdw blurRad="38100" dist="38100" dir="2700000" algn="tl">
                    <a:srgbClr val="000000">
                      <a:alpha val="43137"/>
                    </a:srgbClr>
                  </a:outerShdw>
                </a:effectLst>
              </a:rPr>
              <a:t>(</a:t>
            </a:r>
            <a:r>
              <a:rPr lang="en-US" sz="2000" dirty="0" err="1">
                <a:solidFill>
                  <a:srgbClr val="B1D1DB"/>
                </a:solidFill>
                <a:effectLst>
                  <a:outerShdw blurRad="38100" dist="38100" dir="2700000" algn="tl">
                    <a:srgbClr val="000000">
                      <a:alpha val="43137"/>
                    </a:srgbClr>
                  </a:outerShdw>
                </a:effectLst>
              </a:rPr>
              <a:t>Annual_Lung_Cancer_Deaths</a:t>
            </a:r>
            <a:r>
              <a:rPr lang="en-US" sz="2000" dirty="0">
                <a:solidFill>
                  <a:srgbClr val="B1D1DB"/>
                </a:solidFill>
                <a:effectLst>
                  <a:outerShdw blurRad="38100" dist="38100" dir="2700000" algn="tl">
                    <a:srgbClr val="000000">
                      <a:alpha val="43137"/>
                    </a:srgbClr>
                  </a:outerShdw>
                </a:effectLst>
              </a:rPr>
              <a:t>) as </a:t>
            </a:r>
            <a:r>
              <a:rPr lang="en-US" sz="2000" dirty="0" err="1">
                <a:solidFill>
                  <a:srgbClr val="B1D1DB"/>
                </a:solidFill>
                <a:effectLst>
                  <a:outerShdw blurRad="38100" dist="38100" dir="2700000" algn="tl">
                    <a:srgbClr val="000000">
                      <a:alpha val="43137"/>
                    </a:srgbClr>
                  </a:outerShdw>
                </a:effectLst>
              </a:rPr>
              <a:t>Total_Deaths</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FROM </a:t>
            </a:r>
            <a:r>
              <a:rPr lang="en-US" sz="2000" dirty="0" err="1">
                <a:solidFill>
                  <a:srgbClr val="B1D1DB"/>
                </a:solidFill>
                <a:effectLst>
                  <a:outerShdw blurRad="38100" dist="38100" dir="2700000" algn="tl">
                    <a:srgbClr val="000000">
                      <a:alpha val="43137"/>
                    </a:srgbClr>
                  </a:outerShdw>
                </a:effectLst>
              </a:rPr>
              <a:t>lung_cancer_Dataset</a:t>
            </a:r>
            <a:endParaRPr lang="en-US" sz="2000" dirty="0">
              <a:solidFill>
                <a:srgbClr val="B1D1DB"/>
              </a:solidFill>
              <a:effectLst>
                <a:outerShdw blurRad="38100" dist="38100" dir="2700000" algn="tl">
                  <a:srgbClr val="000000">
                    <a:alpha val="43137"/>
                  </a:srgbClr>
                </a:outerShdw>
              </a:effectLst>
            </a:endParaRPr>
          </a:p>
          <a:p>
            <a:pPr algn="just"/>
            <a:r>
              <a:rPr lang="en-US" sz="2000" dirty="0">
                <a:solidFill>
                  <a:srgbClr val="B1D1DB"/>
                </a:solidFill>
                <a:effectLst>
                  <a:outerShdw blurRad="38100" dist="38100" dir="2700000" algn="tl">
                    <a:srgbClr val="000000">
                      <a:alpha val="43137"/>
                    </a:srgbClr>
                  </a:outerShdw>
                </a:effectLst>
              </a:rPr>
              <a:t>GROUP BY Country</a:t>
            </a:r>
          </a:p>
          <a:p>
            <a:pPr algn="just"/>
            <a:r>
              <a:rPr lang="en-US" sz="2000" dirty="0">
                <a:solidFill>
                  <a:srgbClr val="B1D1DB"/>
                </a:solidFill>
                <a:effectLst>
                  <a:outerShdw blurRad="38100" dist="38100" dir="2700000" algn="tl">
                    <a:srgbClr val="000000">
                      <a:alpha val="43137"/>
                    </a:srgbClr>
                  </a:outerShdw>
                </a:effectLst>
              </a:rPr>
              <a:t>ORDER BY </a:t>
            </a:r>
            <a:r>
              <a:rPr lang="en-US" sz="2000" dirty="0" err="1">
                <a:solidFill>
                  <a:srgbClr val="B1D1DB"/>
                </a:solidFill>
                <a:effectLst>
                  <a:outerShdw blurRad="38100" dist="38100" dir="2700000" algn="tl">
                    <a:srgbClr val="000000">
                      <a:alpha val="43137"/>
                    </a:srgbClr>
                  </a:outerShdw>
                </a:effectLst>
              </a:rPr>
              <a:t>Total_Deaths</a:t>
            </a:r>
            <a:r>
              <a:rPr lang="en-US" sz="2000" dirty="0">
                <a:solidFill>
                  <a:srgbClr val="B1D1DB"/>
                </a:solidFill>
                <a:effectLst>
                  <a:outerShdw blurRad="38100" dist="38100" dir="2700000" algn="tl">
                    <a:srgbClr val="000000">
                      <a:alpha val="43137"/>
                    </a:srgbClr>
                  </a:outerShdw>
                </a:effectLst>
              </a:rPr>
              <a:t> DESC</a:t>
            </a:r>
          </a:p>
        </p:txBody>
      </p:sp>
      <p:sp>
        <p:nvSpPr>
          <p:cNvPr id="6" name="TextBox 5">
            <a:extLst>
              <a:ext uri="{FF2B5EF4-FFF2-40B4-BE49-F238E27FC236}">
                <a16:creationId xmlns:a16="http://schemas.microsoft.com/office/drawing/2014/main" id="{BEF1FAB3-A98D-4597-BE2D-5C65D20DED7A}"/>
              </a:ext>
            </a:extLst>
          </p:cNvPr>
          <p:cNvSpPr txBox="1"/>
          <p:nvPr/>
        </p:nvSpPr>
        <p:spPr>
          <a:xfrm>
            <a:off x="215704" y="1111348"/>
            <a:ext cx="2423162" cy="584775"/>
          </a:xfrm>
          <a:prstGeom prst="rect">
            <a:avLst/>
          </a:prstGeom>
          <a:noFill/>
        </p:spPr>
        <p:txBody>
          <a:bodyPr wrap="square">
            <a:spAutoFit/>
          </a:bodyPr>
          <a:lstStyle/>
          <a:p>
            <a:r>
              <a:rPr lang="en-IN" sz="3200" b="1" u="sng"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Basic Level</a:t>
            </a:r>
          </a:p>
        </p:txBody>
      </p:sp>
      <p:sp>
        <p:nvSpPr>
          <p:cNvPr id="8" name="TextBox 7">
            <a:extLst>
              <a:ext uri="{FF2B5EF4-FFF2-40B4-BE49-F238E27FC236}">
                <a16:creationId xmlns:a16="http://schemas.microsoft.com/office/drawing/2014/main" id="{8D909175-F84F-4BA4-91B7-5CE997481833}"/>
              </a:ext>
            </a:extLst>
          </p:cNvPr>
          <p:cNvSpPr txBox="1"/>
          <p:nvPr/>
        </p:nvSpPr>
        <p:spPr>
          <a:xfrm>
            <a:off x="464232" y="1696123"/>
            <a:ext cx="8539091" cy="400110"/>
          </a:xfrm>
          <a:prstGeom prst="rect">
            <a:avLst/>
          </a:prstGeom>
          <a:noFill/>
        </p:spPr>
        <p:txBody>
          <a:bodyPr wrap="square">
            <a:spAutoFit/>
          </a:bodyPr>
          <a:lstStyle/>
          <a:p>
            <a:r>
              <a:rPr lang="en-US"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rPr>
              <a:t>6.   Find the top 5 countries with the highest lung cancer deaths.</a:t>
            </a:r>
            <a:endParaRPr lang="en-IN" sz="2000" b="1" dirty="0">
              <a:ln>
                <a:solidFill>
                  <a:srgbClr val="B1D1DB"/>
                </a:solidFill>
              </a:ln>
              <a:solidFill>
                <a:srgbClr val="B1D1DB"/>
              </a:solidFill>
              <a:effectLst>
                <a:outerShdw sx="1000" sy="1000" algn="ctr" rotWithShape="0">
                  <a:srgbClr val="B1D1DB"/>
                </a:outerShdw>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E60345C6-EC93-4C82-B690-148330B5C4E4}"/>
              </a:ext>
            </a:extLst>
          </p:cNvPr>
          <p:cNvPicPr>
            <a:picLocks noChangeAspect="1"/>
          </p:cNvPicPr>
          <p:nvPr/>
        </p:nvPicPr>
        <p:blipFill>
          <a:blip r:embed="rId2"/>
          <a:stretch>
            <a:fillRect/>
          </a:stretch>
        </p:blipFill>
        <p:spPr>
          <a:xfrm>
            <a:off x="4306412" y="3810163"/>
            <a:ext cx="3858182" cy="2674421"/>
          </a:xfrm>
          <a:prstGeom prst="rect">
            <a:avLst/>
          </a:prstGeom>
        </p:spPr>
      </p:pic>
    </p:spTree>
    <p:extLst>
      <p:ext uri="{BB962C8B-B14F-4D97-AF65-F5344CB8AC3E}">
        <p14:creationId xmlns:p14="http://schemas.microsoft.com/office/powerpoint/2010/main" val="717081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1963</Words>
  <Application>Microsoft Office PowerPoint</Application>
  <PresentationFormat>Widescreen</PresentationFormat>
  <Paragraphs>229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Breathe Life Into Data:  Unveiling Lung Cancer Insights</vt:lpstr>
      <vt:lpstr>Problem Statement &amp; Objectives</vt:lpstr>
      <vt:lpstr>Dataset Overview</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SQL Queries &amp; Solutions</vt:lpstr>
      <vt:lpstr>Data Visualization &amp; Dashboard</vt:lpstr>
      <vt:lpstr>PowerPoint Presentation</vt:lpstr>
      <vt:lpstr>Data Visualization &amp; Dashboard</vt:lpstr>
      <vt:lpstr>PowerPoint Presentation</vt:lpstr>
      <vt:lpstr>Data Visualization &amp; Dashboard</vt:lpstr>
      <vt:lpstr>PowerPoint Presentation</vt:lpstr>
      <vt:lpstr>Conclusion &amp; Business Recommendations</vt:lpstr>
      <vt:lpstr>Conclusion &amp; Business Recommendations</vt:lpstr>
      <vt:lpstr> References &amp; Acknowledgments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Breathe Life Into Data: Unveiling Lung Cancer Insights</dc:title>
  <dc:creator>Sagar Sumit</dc:creator>
  <cp:lastModifiedBy>Sagar Sumit</cp:lastModifiedBy>
  <cp:revision>22</cp:revision>
  <dcterms:created xsi:type="dcterms:W3CDTF">2025-02-20T06:05:00Z</dcterms:created>
  <dcterms:modified xsi:type="dcterms:W3CDTF">2025-02-20T08:15:34Z</dcterms:modified>
</cp:coreProperties>
</file>